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4"/>
  </p:notesMasterIdLst>
  <p:handoutMasterIdLst>
    <p:handoutMasterId r:id="rId35"/>
  </p:handoutMasterIdLst>
  <p:sldIdLst>
    <p:sldId id="376" r:id="rId2"/>
    <p:sldId id="487" r:id="rId3"/>
    <p:sldId id="488" r:id="rId4"/>
    <p:sldId id="489" r:id="rId5"/>
    <p:sldId id="490" r:id="rId6"/>
    <p:sldId id="491" r:id="rId7"/>
    <p:sldId id="492" r:id="rId8"/>
    <p:sldId id="493" r:id="rId9"/>
    <p:sldId id="494" r:id="rId10"/>
    <p:sldId id="495" r:id="rId11"/>
    <p:sldId id="496" r:id="rId12"/>
    <p:sldId id="497" r:id="rId13"/>
    <p:sldId id="498" r:id="rId14"/>
    <p:sldId id="424" r:id="rId15"/>
    <p:sldId id="499" r:id="rId16"/>
    <p:sldId id="531" r:id="rId17"/>
    <p:sldId id="500" r:id="rId18"/>
    <p:sldId id="502" r:id="rId19"/>
    <p:sldId id="503" r:id="rId20"/>
    <p:sldId id="504" r:id="rId21"/>
    <p:sldId id="533" r:id="rId22"/>
    <p:sldId id="501" r:id="rId23"/>
    <p:sldId id="506" r:id="rId24"/>
    <p:sldId id="505" r:id="rId25"/>
    <p:sldId id="508" r:id="rId26"/>
    <p:sldId id="509" r:id="rId27"/>
    <p:sldId id="515" r:id="rId28"/>
    <p:sldId id="510" r:id="rId29"/>
    <p:sldId id="511" r:id="rId30"/>
    <p:sldId id="512" r:id="rId31"/>
    <p:sldId id="513" r:id="rId32"/>
    <p:sldId id="532" r:id="rId33"/>
  </p:sldIdLst>
  <p:sldSz cx="9144000" cy="6858000" type="screen4x3"/>
  <p:notesSz cx="6858000" cy="992663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83">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9900"/>
    <a:srgbClr val="00CC00"/>
    <a:srgbClr val="8000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7820" autoAdjust="0"/>
  </p:normalViewPr>
  <p:slideViewPr>
    <p:cSldViewPr>
      <p:cViewPr varScale="1">
        <p:scale>
          <a:sx n="51" d="100"/>
          <a:sy n="51" d="100"/>
        </p:scale>
        <p:origin x="116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656" y="648"/>
      </p:cViewPr>
      <p:guideLst>
        <p:guide orient="horz" pos="2183"/>
        <p:guide pos="29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8BD707B-8F70-415E-8507-CF26B8D5F909}"/>
              </a:ext>
            </a:extLst>
          </p:cNvPr>
          <p:cNvSpPr>
            <a:spLocks noGrp="1" noChangeArrowheads="1"/>
          </p:cNvSpPr>
          <p:nvPr>
            <p:ph type="hdr" sz="quarter"/>
          </p:nvPr>
        </p:nvSpPr>
        <p:spPr bwMode="auto">
          <a:xfrm>
            <a:off x="-1588" y="0"/>
            <a:ext cx="2971801"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1" name="Rectangle 3">
            <a:extLst>
              <a:ext uri="{FF2B5EF4-FFF2-40B4-BE49-F238E27FC236}">
                <a16:creationId xmlns:a16="http://schemas.microsoft.com/office/drawing/2014/main" id="{88A53B21-AB8F-4DD4-BACA-F858B8CF8BFA}"/>
              </a:ext>
            </a:extLst>
          </p:cNvPr>
          <p:cNvSpPr>
            <a:spLocks noGrp="1" noChangeArrowheads="1"/>
          </p:cNvSpPr>
          <p:nvPr>
            <p:ph type="dt" idx="1"/>
          </p:nvPr>
        </p:nvSpPr>
        <p:spPr bwMode="auto">
          <a:xfrm>
            <a:off x="3886200" y="0"/>
            <a:ext cx="2971800" cy="496888"/>
          </a:xfrm>
          <a:prstGeom prst="rect">
            <a:avLst/>
          </a:prstGeom>
          <a:noFill/>
          <a:ln w="9525">
            <a:noFill/>
            <a:miter lim="800000"/>
            <a:headEnd/>
            <a:tailEnd/>
          </a:ln>
          <a:effectLst/>
        </p:spPr>
        <p:txBody>
          <a:bodyPr vert="horz" wrap="square" lIns="19314" tIns="0" rIns="19314" bIns="0" numCol="1" anchor="t" anchorCtr="0" compatLnSpc="1">
            <a:prstTxWarp prst="textNoShape">
              <a:avLst/>
            </a:prstTxWarp>
          </a:bodyPr>
          <a:lstStyle>
            <a:lvl1pPr algn="r" defTabSz="926950">
              <a:defRPr sz="1000" i="1">
                <a:latin typeface="Arial" panose="020B0604020202020204" pitchFamily="34" charset="0"/>
              </a:defRPr>
            </a:lvl1pPr>
          </a:lstStyle>
          <a:p>
            <a:pPr>
              <a:defRPr/>
            </a:pPr>
            <a:endParaRPr lang="en-US"/>
          </a:p>
        </p:txBody>
      </p:sp>
      <p:sp>
        <p:nvSpPr>
          <p:cNvPr id="12292" name="Rectangle 4">
            <a:extLst>
              <a:ext uri="{FF2B5EF4-FFF2-40B4-BE49-F238E27FC236}">
                <a16:creationId xmlns:a16="http://schemas.microsoft.com/office/drawing/2014/main" id="{4AF3FF6F-7A4E-43D0-A49B-356C426664F8}"/>
              </a:ext>
            </a:extLst>
          </p:cNvPr>
          <p:cNvSpPr>
            <a:spLocks noGrp="1" noRot="1" noChangeAspect="1" noChangeArrowheads="1" noTextEdit="1"/>
          </p:cNvSpPr>
          <p:nvPr>
            <p:ph type="sldImg" idx="2"/>
          </p:nvPr>
        </p:nvSpPr>
        <p:spPr bwMode="auto">
          <a:xfrm>
            <a:off x="954088" y="750888"/>
            <a:ext cx="4948237" cy="37099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9DB36FAF-2644-419D-B121-3F185DD15FDC}"/>
              </a:ext>
            </a:extLst>
          </p:cNvPr>
          <p:cNvSpPr>
            <a:spLocks noGrp="1" noChangeArrowheads="1"/>
          </p:cNvSpPr>
          <p:nvPr>
            <p:ph type="body" sz="quarter" idx="3"/>
          </p:nvPr>
        </p:nvSpPr>
        <p:spPr bwMode="auto">
          <a:xfrm>
            <a:off x="912813" y="4714875"/>
            <a:ext cx="5030787" cy="4467225"/>
          </a:xfrm>
          <a:prstGeom prst="rect">
            <a:avLst/>
          </a:prstGeom>
          <a:noFill/>
          <a:ln w="9525">
            <a:noFill/>
            <a:miter lim="800000"/>
            <a:headEnd/>
            <a:tailEnd/>
          </a:ln>
          <a:effectLst/>
        </p:spPr>
        <p:txBody>
          <a:bodyPr vert="horz" wrap="square" lIns="93349" tIns="46675" rIns="93349" bIns="4667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BCC81857-F780-4CFA-8857-8EFA00520506}"/>
              </a:ext>
            </a:extLst>
          </p:cNvPr>
          <p:cNvSpPr>
            <a:spLocks noGrp="1" noChangeArrowheads="1"/>
          </p:cNvSpPr>
          <p:nvPr>
            <p:ph type="ftr" sz="quarter" idx="4"/>
          </p:nvPr>
        </p:nvSpPr>
        <p:spPr bwMode="auto">
          <a:xfrm>
            <a:off x="-1588" y="9429750"/>
            <a:ext cx="2971801"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defTabSz="926950">
              <a:defRPr sz="1000" i="1">
                <a:latin typeface="Arial" panose="020B0604020202020204" pitchFamily="34" charset="0"/>
              </a:defRPr>
            </a:lvl1pPr>
          </a:lstStyle>
          <a:p>
            <a:pPr>
              <a:defRPr/>
            </a:pPr>
            <a:endParaRPr lang="en-US"/>
          </a:p>
        </p:txBody>
      </p:sp>
      <p:sp>
        <p:nvSpPr>
          <p:cNvPr id="2055" name="Rectangle 7">
            <a:extLst>
              <a:ext uri="{FF2B5EF4-FFF2-40B4-BE49-F238E27FC236}">
                <a16:creationId xmlns:a16="http://schemas.microsoft.com/office/drawing/2014/main" id="{9B720338-F99D-49A1-8EE7-D1EC10F36803}"/>
              </a:ext>
            </a:extLst>
          </p:cNvPr>
          <p:cNvSpPr>
            <a:spLocks noGrp="1" noChangeArrowheads="1"/>
          </p:cNvSpPr>
          <p:nvPr>
            <p:ph type="sldNum" sz="quarter" idx="5"/>
          </p:nvPr>
        </p:nvSpPr>
        <p:spPr bwMode="auto">
          <a:xfrm>
            <a:off x="3886200" y="9429750"/>
            <a:ext cx="2971800" cy="496888"/>
          </a:xfrm>
          <a:prstGeom prst="rect">
            <a:avLst/>
          </a:prstGeom>
          <a:noFill/>
          <a:ln w="9525">
            <a:noFill/>
            <a:miter lim="800000"/>
            <a:headEnd/>
            <a:tailEnd/>
          </a:ln>
          <a:effectLst/>
        </p:spPr>
        <p:txBody>
          <a:bodyPr vert="horz" wrap="square" lIns="19314" tIns="0" rIns="19314" bIns="0" numCol="1" anchor="b" anchorCtr="0" compatLnSpc="1">
            <a:prstTxWarp prst="textNoShape">
              <a:avLst/>
            </a:prstTxWarp>
          </a:bodyPr>
          <a:lstStyle>
            <a:lvl1pPr algn="r" defTabSz="926950">
              <a:defRPr sz="1000" i="1">
                <a:latin typeface="Arial" panose="020B0604020202020204" pitchFamily="34" charset="0"/>
              </a:defRPr>
            </a:lvl1pPr>
          </a:lstStyle>
          <a:p>
            <a:pPr>
              <a:defRPr/>
            </a:pPr>
            <a:fld id="{B8E081C7-EB7F-48D8-9616-EE7191085FCB}"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38905FD-8302-40B9-948B-A276C0276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B5D48D3-5C14-4615-A5C9-239D50797708}"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4339" name="Rectangle 2">
            <a:extLst>
              <a:ext uri="{FF2B5EF4-FFF2-40B4-BE49-F238E27FC236}">
                <a16:creationId xmlns:a16="http://schemas.microsoft.com/office/drawing/2014/main" id="{7375641E-61A7-433C-AB56-3A809185CB2F}"/>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22699468-EBE7-4541-A30F-8758A4F16D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In our first lesson this week, we are going to introduce you to your first design pattern. When we talked about state machines last week, we did not cover how we would actually code one. That’s what we are going to do today, with the State design pattern. I bet you’re all excited.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0BC14C22-2E06-4726-AFD1-0804472D3775}"/>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1976D8AD-156F-4088-B0B3-B077E45F05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Yeah, right, life’s just that perfect. Back to work, everyone, we have a new requirement! Now toy company wants to make the machines more attractive by making it such that each time a customer buys a capsule, they have a 10% chance of getting a second capsule, absolutely free! Such fun! Much wow!</a:t>
            </a:r>
          </a:p>
          <a:p>
            <a:endParaRPr lang="en-US" altLang="en-US" dirty="0">
              <a:latin typeface="Arial" panose="020B0604020202020204" pitchFamily="34" charset="0"/>
            </a:endParaRPr>
          </a:p>
          <a:p>
            <a:r>
              <a:rPr lang="en-US" altLang="en-US" dirty="0">
                <a:latin typeface="Arial" panose="020B0604020202020204" pitchFamily="34" charset="0"/>
              </a:rPr>
              <a:t>OK, so now we need to || modify our state machine to handle this new requirement. Let’s see what changes have to be made.</a:t>
            </a:r>
          </a:p>
        </p:txBody>
      </p:sp>
      <p:sp>
        <p:nvSpPr>
          <p:cNvPr id="89092" name="Slide Number Placeholder 3">
            <a:extLst>
              <a:ext uri="{FF2B5EF4-FFF2-40B4-BE49-F238E27FC236}">
                <a16:creationId xmlns:a16="http://schemas.microsoft.com/office/drawing/2014/main" id="{868297C0-A9B1-4778-97FD-C0633FFECC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4A38BB69-3561-4D03-A9E5-792166ECEB8F}"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40500E60-3DB9-4575-8F80-DBB0A6762996}"/>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E2DA97A1-015C-4073-8AFA-B90A8F9F4D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one way we can implement the new scheme. In this version, we determine whether the customer is a winner when they insert a coin, and this is reflected using the Boolean value “winner”. So there are now 2 possible transitions from Idle when </a:t>
            </a:r>
            <a:r>
              <a:rPr lang="en-US" altLang="en-US" dirty="0" err="1">
                <a:latin typeface="Arial" panose="020B0604020202020204" pitchFamily="34" charset="0"/>
              </a:rPr>
              <a:t>insertCoin</a:t>
            </a:r>
            <a:r>
              <a:rPr lang="en-US" altLang="en-US" dirty="0">
                <a:latin typeface="Arial" panose="020B0604020202020204" pitchFamily="34" charset="0"/>
              </a:rPr>
              <a:t> is called. If the || 10% chance occurs and we have at least 2 capsules remaining, then transition to a new Winner state. From the Winner state, the customer can || turn the crank and receive 2 capsules, happy day! Alternatively, you may miss the 10% chance, so || winner becomes false and we transition to the old </a:t>
            </a:r>
            <a:r>
              <a:rPr lang="en-US" altLang="en-US" dirty="0" err="1">
                <a:latin typeface="Arial" panose="020B0604020202020204" pitchFamily="34" charset="0"/>
              </a:rPr>
              <a:t>HasCoin</a:t>
            </a:r>
            <a:r>
              <a:rPr lang="en-US" altLang="en-US" dirty="0">
                <a:latin typeface="Arial" panose="020B0604020202020204" pitchFamily="34" charset="0"/>
              </a:rPr>
              <a:t> state. In this state, turning the crank will dispense only || one capsule as usual. Incidentally, it is important not to indicate to the customer whether or not they are a winner once the coin is inserted, otherwise they can game the system by inserting and ejecting a coin until they win!</a:t>
            </a:r>
          </a:p>
        </p:txBody>
      </p:sp>
      <p:sp>
        <p:nvSpPr>
          <p:cNvPr id="91140" name="Slide Number Placeholder 3">
            <a:extLst>
              <a:ext uri="{FF2B5EF4-FFF2-40B4-BE49-F238E27FC236}">
                <a16:creationId xmlns:a16="http://schemas.microsoft.com/office/drawing/2014/main" id="{04EFE73E-EDDD-41B7-B49D-654E36A543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E59E201-DDE3-427D-9E89-162449D9777A}" type="slidenum">
              <a:rPr lang="en-GB" altLang="en-US" sz="1000" smtClean="0">
                <a:latin typeface="Arial" panose="020B0604020202020204" pitchFamily="34" charset="0"/>
              </a:rPr>
              <a:pPr/>
              <a:t>11</a:t>
            </a:fld>
            <a:endParaRPr lang="en-GB" altLang="en-US" sz="10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C865D261-0AB9-4EEF-B679-7EC302DC6196}"/>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BCD5A132-1588-4D00-BC4D-55376FA13C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Right, so how does this affect our code? Well, we now need a new WINNER state, which is straightforward enough. What else do we need to change? Potentially, we will need to modify every single method to handle the WINNER state. </a:t>
            </a:r>
            <a:r>
              <a:rPr lang="en-US" altLang="en-US" dirty="0" err="1">
                <a:latin typeface="Arial" panose="020B0604020202020204" pitchFamily="34" charset="0"/>
              </a:rPr>
              <a:t>insertCoin</a:t>
            </a:r>
            <a:r>
              <a:rPr lang="en-US" altLang="en-US" dirty="0">
                <a:latin typeface="Arial" panose="020B0604020202020204" pitchFamily="34" charset="0"/>
              </a:rPr>
              <a:t>() needs to handle generating a winner and move to a different state depending on whether the customer won; </a:t>
            </a:r>
            <a:r>
              <a:rPr lang="en-US" altLang="en-US" dirty="0" err="1">
                <a:latin typeface="Arial" panose="020B0604020202020204" pitchFamily="34" charset="0"/>
              </a:rPr>
              <a:t>ejectCoin</a:t>
            </a:r>
            <a:r>
              <a:rPr lang="en-US" altLang="en-US" dirty="0">
                <a:latin typeface="Arial" panose="020B0604020202020204" pitchFamily="34" charset="0"/>
              </a:rPr>
              <a:t>() has to handle the new WINNER state, and </a:t>
            </a:r>
            <a:r>
              <a:rPr lang="en-US" altLang="en-US" dirty="0" err="1">
                <a:latin typeface="Arial" panose="020B0604020202020204" pitchFamily="34" charset="0"/>
              </a:rPr>
              <a:t>turnCrank</a:t>
            </a:r>
            <a:r>
              <a:rPr lang="en-US" altLang="en-US" dirty="0">
                <a:latin typeface="Arial" panose="020B0604020202020204" pitchFamily="34" charset="0"/>
              </a:rPr>
              <a:t>() will dispense different numbers of capsules depending on what state the machine is in. That’s a lot of code to modify, and the way we wrote this code, we don’t have much choice but to look at every method whenever a change is made to the state machine. </a:t>
            </a:r>
          </a:p>
        </p:txBody>
      </p:sp>
      <p:sp>
        <p:nvSpPr>
          <p:cNvPr id="93188" name="Slide Number Placeholder 3">
            <a:extLst>
              <a:ext uri="{FF2B5EF4-FFF2-40B4-BE49-F238E27FC236}">
                <a16:creationId xmlns:a16="http://schemas.microsoft.com/office/drawing/2014/main" id="{887518E0-E055-44A1-AC68-0A224F21DC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D2A8109-D32D-4B3E-B732-2E50AFFEFDB3}"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D4B289E4-C679-459D-ABB9-0038EEC00E30}"/>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79E43AD4-668B-4D9D-B347-D350496351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we see some issues with our current implementation. Whenever our state machine is modified, whether it is adding, modifying or removing a new state or transition, all methods are potentially affected. And our current use of lots of “if” statements to handle each state in each method is really clumsy and hard to maintain. There has got to be a better way.</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5236" name="Slide Number Placeholder 3">
            <a:extLst>
              <a:ext uri="{FF2B5EF4-FFF2-40B4-BE49-F238E27FC236}">
                <a16:creationId xmlns:a16="http://schemas.microsoft.com/office/drawing/2014/main" id="{33859113-B3E5-4683-8E1D-0C640777A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32928B5-3224-41F5-B376-A9A1C9C6297D}"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24BAD69D-E67A-4FD3-A1CD-970513CAB69C}"/>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18F4ECF9-C7EE-4D7C-8979-4F88DBC045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what do we do? Well, over the years, as people learn more about object-oriented programming, we have discovered several design principles that help us make good OO programs. One such principle is: || Program to an interface, not an implementation. What does this mean?</a:t>
            </a:r>
          </a:p>
          <a:p>
            <a:endParaRPr lang="en-US" altLang="en-US" dirty="0">
              <a:latin typeface="Arial" panose="020B0604020202020204" pitchFamily="34" charset="0"/>
            </a:endParaRPr>
          </a:p>
          <a:p>
            <a:r>
              <a:rPr lang="en-US" altLang="en-US" dirty="0">
                <a:latin typeface="Arial" panose="020B0604020202020204" pitchFamily="34" charset="0"/>
              </a:rPr>
              <a:t>Coding to an || implementation means that we have an actual object, and just call methods belonging to that object. For example, when we create an object || d of class Dog, we have a Dog object and this object can execute methods of the Dog class, such as || bark(). This is pretty much the default way that we code OO programs.</a:t>
            </a:r>
          </a:p>
          <a:p>
            <a:endParaRPr lang="en-US" altLang="en-US" dirty="0">
              <a:latin typeface="Arial" panose="020B0604020202020204" pitchFamily="34" charset="0"/>
            </a:endParaRPr>
          </a:p>
          <a:p>
            <a:r>
              <a:rPr lang="en-US" altLang="en-US" dirty="0">
                <a:latin typeface="Arial" panose="020B0604020202020204" pitchFamily="34" charset="0"/>
              </a:rPr>
              <a:t>When we code to || an interface, we don’t create an object. Instead, we have an interface, which is an empty shell with methods that do not have a body. The interface cannot do anything by itself, it’s just a template. For example, we could have an || Animal interface that has the method </a:t>
            </a:r>
            <a:r>
              <a:rPr lang="en-US" altLang="en-US" dirty="0" err="1">
                <a:latin typeface="Arial" panose="020B0604020202020204" pitchFamily="34" charset="0"/>
              </a:rPr>
              <a:t>makeSound</a:t>
            </a:r>
            <a:r>
              <a:rPr lang="en-US" altLang="en-US" dirty="0">
                <a:latin typeface="Arial" panose="020B0604020202020204" pitchFamily="34" charset="0"/>
              </a:rPr>
              <a:t>(), and the Dog class implements Animal. This means that the Dog class must override the </a:t>
            </a:r>
            <a:r>
              <a:rPr lang="en-US" altLang="en-US" dirty="0" err="1">
                <a:latin typeface="Arial" panose="020B0604020202020204" pitchFamily="34" charset="0"/>
              </a:rPr>
              <a:t>makeSound</a:t>
            </a:r>
            <a:r>
              <a:rPr lang="en-US" altLang="en-US" dirty="0">
                <a:latin typeface="Arial" panose="020B0604020202020204" pitchFamily="34" charset="0"/>
              </a:rPr>
              <a:t>() method, and for Dogs, its </a:t>
            </a:r>
            <a:r>
              <a:rPr lang="en-US" altLang="en-US" dirty="0" err="1">
                <a:latin typeface="Arial" panose="020B0604020202020204" pitchFamily="34" charset="0"/>
              </a:rPr>
              <a:t>makeSound</a:t>
            </a:r>
            <a:r>
              <a:rPr lang="en-US" altLang="en-US" dirty="0">
                <a:latin typeface="Arial" panose="020B0604020202020204" pitchFamily="34" charset="0"/>
              </a:rPr>
              <a:t>() method would be to bark. If a Cat class also implements Animal, then its </a:t>
            </a:r>
            <a:r>
              <a:rPr lang="en-US" altLang="en-US" dirty="0" err="1">
                <a:latin typeface="Arial" panose="020B0604020202020204" pitchFamily="34" charset="0"/>
              </a:rPr>
              <a:t>makeSound</a:t>
            </a:r>
            <a:r>
              <a:rPr lang="en-US" altLang="en-US" dirty="0">
                <a:latin typeface="Arial" panose="020B0604020202020204" pitchFamily="34" charset="0"/>
              </a:rPr>
              <a:t>() would be to meow, and so on. To use this, we would instantiate an || Animal object a, and in this case, </a:t>
            </a:r>
            <a:r>
              <a:rPr lang="en-US" altLang="en-US" dirty="0" err="1">
                <a:latin typeface="Arial" panose="020B0604020202020204" pitchFamily="34" charset="0"/>
              </a:rPr>
              <a:t>getAnimal</a:t>
            </a:r>
            <a:r>
              <a:rPr lang="en-US" altLang="en-US" dirty="0">
                <a:latin typeface="Arial" panose="020B0604020202020204" pitchFamily="34" charset="0"/>
              </a:rPr>
              <a:t>() could return any object that implements the Animal interface. Then, we could just call || </a:t>
            </a:r>
            <a:r>
              <a:rPr lang="en-US" altLang="en-US" dirty="0" err="1">
                <a:latin typeface="Arial" panose="020B0604020202020204" pitchFamily="34" charset="0"/>
              </a:rPr>
              <a:t>a.makeSound</a:t>
            </a:r>
            <a:r>
              <a:rPr lang="en-US" altLang="en-US" dirty="0">
                <a:latin typeface="Arial" panose="020B0604020202020204" pitchFamily="34" charset="0"/>
              </a:rPr>
              <a:t>(), and depending on what is the type of Animal that was assigned to a, it would call the corresponding version of </a:t>
            </a:r>
            <a:r>
              <a:rPr lang="en-US" altLang="en-US" dirty="0" err="1">
                <a:latin typeface="Arial" panose="020B0604020202020204" pitchFamily="34" charset="0"/>
              </a:rPr>
              <a:t>makeSound</a:t>
            </a:r>
            <a:r>
              <a:rPr lang="en-US" altLang="en-US" dirty="0">
                <a:latin typeface="Arial" panose="020B0604020202020204" pitchFamily="34" charset="0"/>
              </a:rPr>
              <a:t>(). So if a was a Dog, it would bark, and if it is a Cat, it would meow. Isn’t that awesome?</a:t>
            </a:r>
          </a:p>
        </p:txBody>
      </p:sp>
      <p:sp>
        <p:nvSpPr>
          <p:cNvPr id="43012" name="Slide Number Placeholder 3">
            <a:extLst>
              <a:ext uri="{FF2B5EF4-FFF2-40B4-BE49-F238E27FC236}">
                <a16:creationId xmlns:a16="http://schemas.microsoft.com/office/drawing/2014/main" id="{A91C4AD0-482D-4193-8120-66EF8C8106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37C689C-7BC8-4503-9389-59D1B1DAA5BA}" type="slidenum">
              <a:rPr lang="en-GB" altLang="en-US" sz="1000" smtClean="0">
                <a:latin typeface="Arial" panose="020B0604020202020204" pitchFamily="34" charset="0"/>
              </a:rPr>
              <a:pPr/>
              <a:t>14</a:t>
            </a:fld>
            <a:endParaRPr lang="en-GB" altLang="en-US" sz="10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32F86656-85C8-4E41-83B9-3BBDA90D0AAA}"/>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5A78A700-967A-4FBE-8C70-29757A54BA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Given this design principle, here is a better solution for implementing our state machine. For each state, we are going to create a new class, so </a:t>
            </a:r>
            <a:r>
              <a:rPr lang="en-US" altLang="en-US" dirty="0" err="1">
                <a:latin typeface="Arial" panose="020B0604020202020204" pitchFamily="34" charset="0"/>
              </a:rPr>
              <a:t>OutOfStockState</a:t>
            </a:r>
            <a:r>
              <a:rPr lang="en-US" altLang="en-US" dirty="0">
                <a:latin typeface="Arial" panose="020B0604020202020204" pitchFamily="34" charset="0"/>
              </a:rPr>
              <a:t>, </a:t>
            </a:r>
            <a:r>
              <a:rPr lang="en-US" altLang="en-US" dirty="0" err="1">
                <a:latin typeface="Arial" panose="020B0604020202020204" pitchFamily="34" charset="0"/>
              </a:rPr>
              <a:t>IdleState</a:t>
            </a:r>
            <a:r>
              <a:rPr lang="en-US" altLang="en-US" dirty="0">
                <a:latin typeface="Arial" panose="020B0604020202020204" pitchFamily="34" charset="0"/>
              </a:rPr>
              <a:t> and </a:t>
            </a:r>
            <a:r>
              <a:rPr lang="en-US" altLang="en-US" dirty="0" err="1">
                <a:latin typeface="Arial" panose="020B0604020202020204" pitchFamily="34" charset="0"/>
              </a:rPr>
              <a:t>HasCoinState</a:t>
            </a:r>
            <a:r>
              <a:rPr lang="en-US" altLang="en-US" dirty="0">
                <a:latin typeface="Arial" panose="020B0604020202020204" pitchFamily="34" charset="0"/>
              </a:rPr>
              <a:t> are all separate classes. We will handle the </a:t>
            </a:r>
            <a:r>
              <a:rPr lang="en-US" altLang="en-US" dirty="0" err="1">
                <a:latin typeface="Arial" panose="020B0604020202020204" pitchFamily="34" charset="0"/>
              </a:rPr>
              <a:t>WinnerState</a:t>
            </a:r>
            <a:r>
              <a:rPr lang="en-US" altLang="en-US" dirty="0">
                <a:latin typeface="Arial" panose="020B0604020202020204" pitchFamily="34" charset="0"/>
              </a:rPr>
              <a:t> later. In addition, we will create an interface that all toy machine states must implement called </a:t>
            </a:r>
            <a:r>
              <a:rPr lang="en-US" altLang="en-US" dirty="0" err="1">
                <a:latin typeface="Arial" panose="020B0604020202020204" pitchFamily="34" charset="0"/>
              </a:rPr>
              <a:t>TMState</a:t>
            </a:r>
            <a:r>
              <a:rPr lang="en-US" altLang="en-US" dirty="0">
                <a:latin typeface="Arial" panose="020B0604020202020204" pitchFamily="34" charset="0"/>
              </a:rPr>
              <a:t>. In that interface, we define all the required abstract methods that correspond to the call triggers, namely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a:t>
            </a:r>
          </a:p>
          <a:p>
            <a:endParaRPr lang="en-US" altLang="en-US" dirty="0">
              <a:latin typeface="Arial" panose="020B0604020202020204" pitchFamily="34" charset="0"/>
            </a:endParaRPr>
          </a:p>
          <a:p>
            <a:r>
              <a:rPr lang="en-US" altLang="en-US" dirty="0">
                <a:latin typeface="Arial" panose="020B0604020202020204" pitchFamily="34" charset="0"/>
              </a:rPr>
              <a:t>Once we do this, we can implement the logic of what happens within the classes themselves. For example, </a:t>
            </a:r>
            <a:r>
              <a:rPr lang="en-US" altLang="en-US" dirty="0" err="1">
                <a:latin typeface="Arial" panose="020B0604020202020204" pitchFamily="34" charset="0"/>
              </a:rPr>
              <a:t>OutOfStockState</a:t>
            </a:r>
            <a:r>
              <a:rPr lang="en-US" altLang="en-US" dirty="0">
                <a:latin typeface="Arial" panose="020B0604020202020204" pitchFamily="34" charset="0"/>
              </a:rPr>
              <a:t> will contain the code that will run when the machine is out of stock and each of the triggers are called, namely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 So now, instead of using an integer to represent the state of the toy machine, we can use an object of the correct type instead. Let’s see this in action.</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4" name="Slide Number Placeholder 3">
            <a:extLst>
              <a:ext uri="{FF2B5EF4-FFF2-40B4-BE49-F238E27FC236}">
                <a16:creationId xmlns:a16="http://schemas.microsoft.com/office/drawing/2014/main" id="{2DDAA55B-B344-4509-B4EC-3EDD023AFB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0F4B41D-B6C7-41D8-A9F8-D7FDDBE0E6A0}" type="slidenum">
              <a:rPr lang="en-GB" altLang="en-US" sz="1000" smtClean="0">
                <a:latin typeface="Arial" panose="020B0604020202020204" pitchFamily="34" charset="0"/>
              </a:rPr>
              <a:pPr/>
              <a:t>15</a:t>
            </a:fld>
            <a:endParaRPr lang="en-GB" altLang="en-US" sz="10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F1F4ED47-D291-44A0-93B9-083C486E1643}"/>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966C3F7A-DF96-416B-81C5-9710EDBE0B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code for the </a:t>
            </a:r>
            <a:r>
              <a:rPr lang="en-US" altLang="en-US" dirty="0" err="1">
                <a:latin typeface="Arial" panose="020B0604020202020204" pitchFamily="34" charset="0"/>
              </a:rPr>
              <a:t>TMState</a:t>
            </a:r>
            <a:r>
              <a:rPr lang="en-US" altLang="en-US" dirty="0">
                <a:latin typeface="Arial" panose="020B0604020202020204" pitchFamily="34" charset="0"/>
              </a:rPr>
              <a:t> interface class, which is the interface for all toy machine states. Super simple.</a:t>
            </a:r>
          </a:p>
        </p:txBody>
      </p:sp>
      <p:sp>
        <p:nvSpPr>
          <p:cNvPr id="99332" name="Slide Number Placeholder 3">
            <a:extLst>
              <a:ext uri="{FF2B5EF4-FFF2-40B4-BE49-F238E27FC236}">
                <a16:creationId xmlns:a16="http://schemas.microsoft.com/office/drawing/2014/main" id="{4C7BC0DC-58D9-4D72-A35E-3DD141C69B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B3F61050-F579-442E-8592-480BBF5F8086}" type="slidenum">
              <a:rPr lang="en-GB" altLang="en-US" sz="1000" smtClean="0">
                <a:latin typeface="Arial" panose="020B0604020202020204" pitchFamily="34" charset="0"/>
              </a:rPr>
              <a:pPr/>
              <a:t>16</a:t>
            </a:fld>
            <a:endParaRPr lang="en-GB" altLang="en-US" sz="10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6D2B708D-E132-4A33-A8D8-5AD5C1BB3C02}"/>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79FCD439-3278-48A3-9159-06F5111119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let’s see how to implement the State classes, starting with </a:t>
            </a:r>
            <a:r>
              <a:rPr lang="en-US" altLang="en-US" dirty="0" err="1">
                <a:latin typeface="Arial" panose="020B0604020202020204" pitchFamily="34" charset="0"/>
              </a:rPr>
              <a:t>IdleState</a:t>
            </a:r>
            <a:r>
              <a:rPr lang="en-US" altLang="en-US" dirty="0">
                <a:latin typeface="Arial" panose="020B0604020202020204" pitchFamily="34" charset="0"/>
              </a:rPr>
              <a:t>. First, we need to || implement the </a:t>
            </a:r>
            <a:r>
              <a:rPr lang="en-US" altLang="en-US" dirty="0" err="1">
                <a:latin typeface="Arial" panose="020B0604020202020204" pitchFamily="34" charset="0"/>
              </a:rPr>
              <a:t>TMState</a:t>
            </a:r>
            <a:r>
              <a:rPr lang="en-US" altLang="en-US" dirty="0">
                <a:latin typeface="Arial" panose="020B0604020202020204" pitchFamily="34" charset="0"/>
              </a:rPr>
              <a:t> interface class using the colon operator. This tells the compiler that the </a:t>
            </a:r>
            <a:r>
              <a:rPr lang="en-US" altLang="en-US" dirty="0" err="1">
                <a:latin typeface="Arial" panose="020B0604020202020204" pitchFamily="34" charset="0"/>
              </a:rPr>
              <a:t>IdleState</a:t>
            </a:r>
            <a:r>
              <a:rPr lang="en-US" altLang="en-US" dirty="0">
                <a:latin typeface="Arial" panose="020B0604020202020204" pitchFamily="34" charset="0"/>
              </a:rPr>
              <a:t> class will include a concrete implementation of all the abstract methods specified by </a:t>
            </a:r>
            <a:r>
              <a:rPr lang="en-US" altLang="en-US" dirty="0" err="1">
                <a:latin typeface="Arial" panose="020B0604020202020204" pitchFamily="34" charset="0"/>
              </a:rPr>
              <a:t>TMState</a:t>
            </a:r>
            <a:r>
              <a:rPr lang="en-US" altLang="en-US" dirty="0">
                <a:latin typeface="Arial" panose="020B0604020202020204" pitchFamily="34" charset="0"/>
              </a:rPr>
              <a:t>. Next, we want to || maintain a reference to the </a:t>
            </a:r>
            <a:r>
              <a:rPr lang="en-US" altLang="en-US" dirty="0" err="1">
                <a:latin typeface="Arial" panose="020B0604020202020204" pitchFamily="34" charset="0"/>
              </a:rPr>
              <a:t>ToyMachine</a:t>
            </a:r>
            <a:r>
              <a:rPr lang="en-US" altLang="en-US" dirty="0">
                <a:latin typeface="Arial" panose="020B0604020202020204" pitchFamily="34" charset="0"/>
              </a:rPr>
              <a:t> object, which we call </a:t>
            </a:r>
            <a:r>
              <a:rPr lang="en-US" altLang="en-US" dirty="0" err="1">
                <a:latin typeface="Arial" panose="020B0604020202020204" pitchFamily="34" charset="0"/>
              </a:rPr>
              <a:t>myMachine</a:t>
            </a:r>
            <a:r>
              <a:rPr lang="en-US" altLang="en-US" dirty="0">
                <a:latin typeface="Arial" panose="020B0604020202020204" pitchFamily="34" charset="0"/>
              </a:rPr>
              <a:t>, and our </a:t>
            </a:r>
            <a:r>
              <a:rPr lang="en-US" altLang="en-US" dirty="0" err="1">
                <a:latin typeface="Arial" panose="020B0604020202020204" pitchFamily="34" charset="0"/>
              </a:rPr>
              <a:t>IdleState</a:t>
            </a:r>
            <a:r>
              <a:rPr lang="en-US" altLang="en-US" dirty="0">
                <a:latin typeface="Arial" panose="020B0604020202020204" pitchFamily="34" charset="0"/>
              </a:rPr>
              <a:t> constructor assigns itself to a specific </a:t>
            </a:r>
            <a:r>
              <a:rPr lang="en-US" altLang="en-US" dirty="0" err="1">
                <a:latin typeface="Arial" panose="020B0604020202020204" pitchFamily="34" charset="0"/>
              </a:rPr>
              <a:t>ToyMachine</a:t>
            </a:r>
            <a:r>
              <a:rPr lang="en-US" altLang="en-US" dirty="0">
                <a:latin typeface="Arial" panose="020B0604020202020204" pitchFamily="34" charset="0"/>
              </a:rPr>
              <a:t>. Finally, we implement each of the methods specified in </a:t>
            </a:r>
            <a:r>
              <a:rPr lang="en-US" altLang="en-US" dirty="0" err="1">
                <a:latin typeface="Arial" panose="020B0604020202020204" pitchFamily="34" charset="0"/>
              </a:rPr>
              <a:t>TMState</a:t>
            </a:r>
            <a:r>
              <a:rPr lang="en-US" altLang="en-US" dirty="0">
                <a:latin typeface="Arial" panose="020B0604020202020204" pitchFamily="34" charset="0"/>
              </a:rPr>
              <a:t> with what will happen when the machine is in the current state. For example, we see || here that when the machine is Idle and a coin is inserted, there will be an information message, and then the machine goes to HAS_COIN state. This is achieved by calling the </a:t>
            </a:r>
            <a:r>
              <a:rPr lang="en-US" altLang="en-US" dirty="0" err="1">
                <a:latin typeface="Arial" panose="020B0604020202020204" pitchFamily="34" charset="0"/>
              </a:rPr>
              <a:t>setState</a:t>
            </a:r>
            <a:r>
              <a:rPr lang="en-US" altLang="en-US" dirty="0">
                <a:latin typeface="Arial" panose="020B0604020202020204" pitchFamily="34" charset="0"/>
              </a:rPr>
              <a:t>() function as shown in red.</a:t>
            </a:r>
          </a:p>
        </p:txBody>
      </p:sp>
      <p:sp>
        <p:nvSpPr>
          <p:cNvPr id="101380" name="Slide Number Placeholder 3">
            <a:extLst>
              <a:ext uri="{FF2B5EF4-FFF2-40B4-BE49-F238E27FC236}">
                <a16:creationId xmlns:a16="http://schemas.microsoft.com/office/drawing/2014/main" id="{E4E25A69-8244-4BE2-A3C3-78934A531F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0262F4F-2EBF-4D48-82F6-7A1EFA94FB63}" type="slidenum">
              <a:rPr lang="en-GB" altLang="en-US" sz="1000" smtClean="0">
                <a:latin typeface="Arial" panose="020B0604020202020204" pitchFamily="34" charset="0"/>
              </a:rPr>
              <a:pPr/>
              <a:t>17</a:t>
            </a:fld>
            <a:endParaRPr lang="en-GB" altLang="en-US" sz="10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6FA3ED25-7214-4108-AED3-22DF6DC02F68}"/>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5FA851FD-1333-46D2-A28A-BDBE1A65F3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code the remaining methods with how the toy machine will react when in Idle state.</a:t>
            </a:r>
          </a:p>
        </p:txBody>
      </p:sp>
      <p:sp>
        <p:nvSpPr>
          <p:cNvPr id="103428" name="Slide Number Placeholder 3">
            <a:extLst>
              <a:ext uri="{FF2B5EF4-FFF2-40B4-BE49-F238E27FC236}">
                <a16:creationId xmlns:a16="http://schemas.microsoft.com/office/drawing/2014/main" id="{14B87DE8-3FD3-4A6D-878B-17D049850E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1C01CD34-D1E1-4DC2-9C25-10EC7C6012EA}"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22E172BC-A2A1-4BAE-8F9E-1BF9D6F79BD4}"/>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EEC443DF-C43B-4C16-AFA4-72FF38414D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that states are represented by classes instead of an integer, we need to modify our </a:t>
            </a:r>
            <a:r>
              <a:rPr lang="en-US" altLang="en-US" dirty="0" err="1">
                <a:latin typeface="Arial" panose="020B0604020202020204" pitchFamily="34" charset="0"/>
              </a:rPr>
              <a:t>ToyMachine</a:t>
            </a:r>
            <a:r>
              <a:rPr lang="en-US" altLang="en-US" dirty="0">
                <a:latin typeface="Arial" panose="020B0604020202020204" pitchFamily="34" charset="0"/>
              </a:rPr>
              <a:t> class as follows. First, || we declare a separate attribute of type </a:t>
            </a:r>
            <a:r>
              <a:rPr lang="en-US" altLang="en-US" dirty="0" err="1">
                <a:latin typeface="Arial" panose="020B0604020202020204" pitchFamily="34" charset="0"/>
              </a:rPr>
              <a:t>TMState</a:t>
            </a:r>
            <a:r>
              <a:rPr lang="en-US" altLang="en-US" dirty="0">
                <a:latin typeface="Arial" panose="020B0604020202020204" pitchFamily="34" charset="0"/>
              </a:rPr>
              <a:t> for each state in the state machine. Next, instead of state being an int, it should now be a reference to a </a:t>
            </a:r>
            <a:r>
              <a:rPr lang="en-US" altLang="en-US" dirty="0" err="1">
                <a:latin typeface="Arial" panose="020B0604020202020204" pitchFamily="34" charset="0"/>
              </a:rPr>
              <a:t>TMState</a:t>
            </a:r>
            <a:r>
              <a:rPr lang="en-US" altLang="en-US" dirty="0">
                <a:latin typeface="Arial" panose="020B0604020202020204" pitchFamily="34" charset="0"/>
              </a:rPr>
              <a:t> object. We also declare a method called || </a:t>
            </a:r>
            <a:r>
              <a:rPr lang="en-US" altLang="en-US" dirty="0" err="1">
                <a:latin typeface="Arial" panose="020B0604020202020204" pitchFamily="34" charset="0"/>
              </a:rPr>
              <a:t>setState</a:t>
            </a:r>
            <a:r>
              <a:rPr lang="en-US" altLang="en-US" dirty="0">
                <a:latin typeface="Arial" panose="020B0604020202020204" pitchFamily="34" charset="0"/>
              </a:rPr>
              <a:t>, which is just your basic setter function for the attribute “state”. You can use the default C# get/set declarations if you prefer, and we assume in our example that we also declare the default getter and setter for all the state attributes.</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5476" name="Slide Number Placeholder 3">
            <a:extLst>
              <a:ext uri="{FF2B5EF4-FFF2-40B4-BE49-F238E27FC236}">
                <a16:creationId xmlns:a16="http://schemas.microsoft.com/office/drawing/2014/main" id="{B531AFBE-2ED3-4388-BBB1-57C4C2A8ED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D6C3CF0-9D96-47C5-838F-AF525EBDF728}"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C01056EB-CE1E-4B84-BF09-7A7BD6FEFEC3}"/>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F3D47D0F-9B56-4734-B3AA-76524BA5F2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will be using an example of a toy capsule dispenser, also known as “</a:t>
            </a:r>
            <a:r>
              <a:rPr lang="en-US" altLang="en-US" dirty="0" err="1">
                <a:latin typeface="Arial" panose="020B0604020202020204" pitchFamily="34" charset="0"/>
              </a:rPr>
              <a:t>gachapon</a:t>
            </a:r>
            <a:r>
              <a:rPr lang="en-US" altLang="en-US" dirty="0">
                <a:latin typeface="Arial" panose="020B0604020202020204" pitchFamily="34" charset="0"/>
              </a:rPr>
              <a:t>”. You’ve probably seen these things in some shopping </a:t>
            </a:r>
            <a:r>
              <a:rPr lang="en-US" altLang="en-US" dirty="0" err="1">
                <a:latin typeface="Arial" panose="020B0604020202020204" pitchFamily="34" charset="0"/>
              </a:rPr>
              <a:t>centres</a:t>
            </a:r>
            <a:r>
              <a:rPr lang="en-US" altLang="en-US" dirty="0">
                <a:latin typeface="Arial" panose="020B0604020202020204" pitchFamily="34" charset="0"/>
              </a:rPr>
              <a:t>. It’d be full of capsules with neat toys like little </a:t>
            </a:r>
            <a:r>
              <a:rPr lang="en-US" altLang="en-US" dirty="0" err="1">
                <a:latin typeface="Arial" panose="020B0604020202020204" pitchFamily="34" charset="0"/>
              </a:rPr>
              <a:t>Pokemon</a:t>
            </a:r>
            <a:r>
              <a:rPr lang="en-US" altLang="en-US" dirty="0">
                <a:latin typeface="Arial" panose="020B0604020202020204" pitchFamily="34" charset="0"/>
              </a:rPr>
              <a:t> or Minion figurines or slime or something. You’d put in a coin, turn a crank, and then one of those capsules will drop out of the slot. It’s like toy gambling for kids. Anyway, let’s ty to implement a C# version of this.</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Image source:</a:t>
            </a:r>
          </a:p>
          <a:p>
            <a:r>
              <a:rPr lang="en-US" altLang="en-US" dirty="0">
                <a:latin typeface="Arial" panose="020B0604020202020204" pitchFamily="34" charset="0"/>
              </a:rPr>
              <a:t>http://image.made-in-china.com/6f3j00QvMaeBThIEot/Toy-Capsule-vending-Machine.jpg</a:t>
            </a:r>
          </a:p>
        </p:txBody>
      </p:sp>
      <p:sp>
        <p:nvSpPr>
          <p:cNvPr id="72708" name="Slide Number Placeholder 3">
            <a:extLst>
              <a:ext uri="{FF2B5EF4-FFF2-40B4-BE49-F238E27FC236}">
                <a16:creationId xmlns:a16="http://schemas.microsoft.com/office/drawing/2014/main" id="{BB966234-0DCC-4C0D-94A3-2AABAE5815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9A0FE81A-AD7D-4182-B6A5-56C49C17075E}"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98B200FA-05E0-4884-92E2-9C93DB14350F}"/>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B23B9B7E-4EA0-4F9B-BDC3-44DF8A5173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also modify || our constructor to create all the </a:t>
            </a:r>
            <a:r>
              <a:rPr lang="en-US" altLang="en-US" dirty="0" err="1">
                <a:latin typeface="Arial" panose="020B0604020202020204" pitchFamily="34" charset="0"/>
              </a:rPr>
              <a:t>TMState</a:t>
            </a:r>
            <a:r>
              <a:rPr lang="en-US" altLang="en-US" dirty="0">
                <a:latin typeface="Arial" panose="020B0604020202020204" pitchFamily="34" charset="0"/>
              </a:rPr>
              <a:t> objects and assign them to the respective instance variables.</a:t>
            </a:r>
          </a:p>
        </p:txBody>
      </p:sp>
      <p:sp>
        <p:nvSpPr>
          <p:cNvPr id="107524" name="Slide Number Placeholder 3">
            <a:extLst>
              <a:ext uri="{FF2B5EF4-FFF2-40B4-BE49-F238E27FC236}">
                <a16:creationId xmlns:a16="http://schemas.microsoft.com/office/drawing/2014/main" id="{A8DF3CB9-BA49-41CA-AAAE-7FE9D4C67D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50FD3DE-4952-49B5-8AD8-48628AA10BF5}" type="slidenum">
              <a:rPr lang="en-GB" altLang="en-US" sz="1000" smtClean="0">
                <a:latin typeface="Arial" panose="020B0604020202020204" pitchFamily="34" charset="0"/>
              </a:rPr>
              <a:pPr/>
              <a:t>20</a:t>
            </a:fld>
            <a:endParaRPr lang="en-GB" altLang="en-US" sz="10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98B200FA-05E0-4884-92E2-9C93DB14350F}"/>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B23B9B7E-4EA0-4F9B-BDC3-44DF8A5173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finally, here is where the magic happens. For each of the methods corresponding to call triggers, such as </a:t>
            </a:r>
            <a:r>
              <a:rPr lang="en-US" altLang="en-US" dirty="0" err="1">
                <a:latin typeface="Arial" panose="020B0604020202020204" pitchFamily="34" charset="0"/>
              </a:rPr>
              <a:t>insertCoin</a:t>
            </a:r>
            <a:r>
              <a:rPr lang="en-US" altLang="en-US" dirty="0">
                <a:latin typeface="Arial" panose="020B0604020202020204" pitchFamily="34" charset="0"/>
              </a:rPr>
              <a:t>(), we simply call the version defined by our current state, namely </a:t>
            </a:r>
            <a:r>
              <a:rPr lang="en-US" altLang="en-US" dirty="0" err="1">
                <a:latin typeface="Arial" panose="020B0604020202020204" pitchFamily="34" charset="0"/>
              </a:rPr>
              <a:t>state.insertCoin</a:t>
            </a:r>
            <a:r>
              <a:rPr lang="en-US" altLang="en-US" dirty="0">
                <a:latin typeface="Arial" panose="020B0604020202020204" pitchFamily="34" charset="0"/>
              </a:rPr>
              <a:t>(). Depending on what is our current state, the magic of polymorphism will call that version of </a:t>
            </a:r>
            <a:r>
              <a:rPr lang="en-US" altLang="en-US" dirty="0" err="1">
                <a:latin typeface="Arial" panose="020B0604020202020204" pitchFamily="34" charset="0"/>
              </a:rPr>
              <a:t>insertCoin</a:t>
            </a:r>
            <a:r>
              <a:rPr lang="en-US" altLang="en-US" dirty="0">
                <a:latin typeface="Arial" panose="020B0604020202020204" pitchFamily="34" charset="0"/>
              </a:rPr>
              <a:t>(), as required, and similarly for all the other methods. Notice that in this new implementation, we have taken out all the if-else statements, and no longer have to maintain that slightly clumsy mapping between states and unique integers.</a:t>
            </a:r>
          </a:p>
        </p:txBody>
      </p:sp>
      <p:sp>
        <p:nvSpPr>
          <p:cNvPr id="107524" name="Slide Number Placeholder 3">
            <a:extLst>
              <a:ext uri="{FF2B5EF4-FFF2-40B4-BE49-F238E27FC236}">
                <a16:creationId xmlns:a16="http://schemas.microsoft.com/office/drawing/2014/main" id="{A8DF3CB9-BA49-41CA-AAAE-7FE9D4C67D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050FD3DE-4952-49B5-8AD8-48628AA10BF5}" type="slidenum">
              <a:rPr lang="en-GB" altLang="en-US" sz="1000" smtClean="0">
                <a:latin typeface="Arial" panose="020B0604020202020204" pitchFamily="34" charset="0"/>
              </a:rPr>
              <a:pPr/>
              <a:t>21</a:t>
            </a:fld>
            <a:endParaRPr lang="en-GB" altLang="en-US" sz="1000">
              <a:latin typeface="Arial" panose="020B0604020202020204" pitchFamily="34" charset="0"/>
            </a:endParaRPr>
          </a:p>
        </p:txBody>
      </p:sp>
    </p:spTree>
    <p:extLst>
      <p:ext uri="{BB962C8B-B14F-4D97-AF65-F5344CB8AC3E}">
        <p14:creationId xmlns:p14="http://schemas.microsoft.com/office/powerpoint/2010/main" val="1774092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54BD1A2F-27EE-4769-8B05-19818C16391C}"/>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AC1A2965-7EAE-4BCB-9C79-63AF4FDE8D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If that was all the benefits, its not bad. But this implementation really shines when changes are involved. For example, let’s now add the </a:t>
            </a:r>
            <a:r>
              <a:rPr lang="en-US" altLang="en-US" dirty="0" err="1">
                <a:latin typeface="Arial" panose="020B0604020202020204" pitchFamily="34" charset="0"/>
              </a:rPr>
              <a:t>WinnerState</a:t>
            </a:r>
            <a:r>
              <a:rPr lang="en-US" altLang="en-US" dirty="0">
                <a:latin typeface="Arial" panose="020B0604020202020204" pitchFamily="34" charset="0"/>
              </a:rPr>
              <a:t> class to the class diagram as we add the 10% lottery change. This is just a matter of creating a new </a:t>
            </a:r>
            <a:r>
              <a:rPr lang="en-US" altLang="en-US" dirty="0" err="1">
                <a:latin typeface="Arial" panose="020B0604020202020204" pitchFamily="34" charset="0"/>
              </a:rPr>
              <a:t>WinnerState</a:t>
            </a:r>
            <a:r>
              <a:rPr lang="en-US" altLang="en-US" dirty="0">
                <a:latin typeface="Arial" panose="020B0604020202020204" pitchFamily="34" charset="0"/>
              </a:rPr>
              <a:t> class that implements the </a:t>
            </a:r>
            <a:r>
              <a:rPr lang="en-US" altLang="en-US" dirty="0" err="1">
                <a:latin typeface="Arial" panose="020B0604020202020204" pitchFamily="34" charset="0"/>
              </a:rPr>
              <a:t>TMState</a:t>
            </a:r>
            <a:r>
              <a:rPr lang="en-US" altLang="en-US" dirty="0">
                <a:latin typeface="Arial" panose="020B0604020202020204" pitchFamily="34" charset="0"/>
              </a:rPr>
              <a:t> interface.</a:t>
            </a:r>
          </a:p>
        </p:txBody>
      </p:sp>
      <p:sp>
        <p:nvSpPr>
          <p:cNvPr id="109572" name="Slide Number Placeholder 3">
            <a:extLst>
              <a:ext uri="{FF2B5EF4-FFF2-40B4-BE49-F238E27FC236}">
                <a16:creationId xmlns:a16="http://schemas.microsoft.com/office/drawing/2014/main" id="{5B5EF439-AF70-40A5-97F9-2A36F453A7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218707B-E7A6-4CCA-903E-9D9D9293578C}"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9DA68721-D286-4381-88A9-3F8592484C11}"/>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3EF8CC79-02E4-4A9B-AA9B-5FA2B1A667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updated state machine diagram again. We have created a new Winner state, and we see that there is only one ingoing transition into Winner state, which is || this one, from Idle state. Therefore, the Idle state has to “know” about the Winner state as there may be a transition between the two states when </a:t>
            </a:r>
            <a:r>
              <a:rPr lang="en-US" altLang="en-US" dirty="0" err="1">
                <a:latin typeface="Arial" panose="020B0604020202020204" pitchFamily="34" charset="0"/>
              </a:rPr>
              <a:t>insertCoin</a:t>
            </a:r>
            <a:r>
              <a:rPr lang="en-US" altLang="en-US" dirty="0">
                <a:latin typeface="Arial" panose="020B0604020202020204" pitchFamily="34" charset="0"/>
              </a:rPr>
              <a:t>() is activated. On the other hand, none of the other states need to “know” about the Winner state, so their code is unaffected.</a:t>
            </a:r>
          </a:p>
        </p:txBody>
      </p:sp>
      <p:sp>
        <p:nvSpPr>
          <p:cNvPr id="111620" name="Slide Number Placeholder 3">
            <a:extLst>
              <a:ext uri="{FF2B5EF4-FFF2-40B4-BE49-F238E27FC236}">
                <a16:creationId xmlns:a16="http://schemas.microsoft.com/office/drawing/2014/main" id="{A8614B3F-FE43-4069-AA5F-CFD7DD39FD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E34368D-956F-49B8-8CAC-445762726BA9}" type="slidenum">
              <a:rPr lang="en-GB" altLang="en-US" sz="1000" smtClean="0">
                <a:latin typeface="Arial" panose="020B0604020202020204" pitchFamily="34" charset="0"/>
              </a:rPr>
              <a:pPr/>
              <a:t>23</a:t>
            </a:fld>
            <a:endParaRPr lang="en-GB" altLang="en-US" sz="10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A29DFEB5-E438-401C-AEFB-AACCD1699833}"/>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5E6DDFC2-FB8D-481F-9101-8E2621A066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see how the </a:t>
            </a:r>
            <a:r>
              <a:rPr lang="en-US" altLang="en-US" dirty="0" err="1">
                <a:latin typeface="Arial" panose="020B0604020202020204" pitchFamily="34" charset="0"/>
              </a:rPr>
              <a:t>insertCoin</a:t>
            </a:r>
            <a:r>
              <a:rPr lang="en-US" altLang="en-US" dirty="0">
                <a:latin typeface="Arial" panose="020B0604020202020204" pitchFamily="34" charset="0"/>
              </a:rPr>
              <a:t>() method in the </a:t>
            </a:r>
            <a:r>
              <a:rPr lang="en-US" altLang="en-US" dirty="0" err="1">
                <a:latin typeface="Arial" panose="020B0604020202020204" pitchFamily="34" charset="0"/>
              </a:rPr>
              <a:t>IdleState</a:t>
            </a:r>
            <a:r>
              <a:rPr lang="en-US" altLang="en-US" dirty="0">
                <a:latin typeface="Arial" panose="020B0604020202020204" pitchFamily="34" charset="0"/>
              </a:rPr>
              <a:t> class is affected. Assuming that we have a method called </a:t>
            </a:r>
            <a:r>
              <a:rPr lang="en-US" altLang="en-US" dirty="0" err="1">
                <a:latin typeface="Arial" panose="020B0604020202020204" pitchFamily="34" charset="0"/>
              </a:rPr>
              <a:t>getWinner</a:t>
            </a:r>
            <a:r>
              <a:rPr lang="en-US" altLang="en-US" dirty="0">
                <a:latin typeface="Arial" panose="020B0604020202020204" pitchFamily="34" charset="0"/>
              </a:rPr>
              <a:t> that checks whether the 10% chance was hit, then the || code in red handles the case where the customer wins and there are at least 2 capsules in the machine, whereupon we go to </a:t>
            </a:r>
            <a:r>
              <a:rPr lang="en-US" altLang="en-US" dirty="0" err="1">
                <a:latin typeface="Arial" panose="020B0604020202020204" pitchFamily="34" charset="0"/>
              </a:rPr>
              <a:t>WinnerState</a:t>
            </a:r>
            <a:r>
              <a:rPr lang="en-US" altLang="en-US" dirty="0">
                <a:latin typeface="Arial" panose="020B0604020202020204" pitchFamily="34" charset="0"/>
              </a:rPr>
              <a:t>. Otherwise, we move to </a:t>
            </a:r>
            <a:r>
              <a:rPr lang="en-US" altLang="en-US" dirty="0" err="1">
                <a:latin typeface="Arial" panose="020B0604020202020204" pitchFamily="34" charset="0"/>
              </a:rPr>
              <a:t>HasCoinState</a:t>
            </a:r>
            <a:r>
              <a:rPr lang="en-US" altLang="en-US" dirty="0">
                <a:latin typeface="Arial" panose="020B0604020202020204" pitchFamily="34" charset="0"/>
              </a:rPr>
              <a:t> like before. No other changes are necessary.</a:t>
            </a:r>
          </a:p>
        </p:txBody>
      </p:sp>
      <p:sp>
        <p:nvSpPr>
          <p:cNvPr id="113668" name="Slide Number Placeholder 3">
            <a:extLst>
              <a:ext uri="{FF2B5EF4-FFF2-40B4-BE49-F238E27FC236}">
                <a16:creationId xmlns:a16="http://schemas.microsoft.com/office/drawing/2014/main" id="{61FB814D-17DF-417A-AEEA-8A836A2882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24DB15B-4124-4F9D-A2D7-2D6157411044}" type="slidenum">
              <a:rPr lang="en-GB" altLang="en-US" sz="1000" smtClean="0">
                <a:latin typeface="Arial" panose="020B0604020202020204" pitchFamily="34" charset="0"/>
              </a:rPr>
              <a:pPr/>
              <a:t>24</a:t>
            </a:fld>
            <a:endParaRPr lang="en-GB"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50E368B7-BAD1-4542-92BC-C96D7F9B8A5D}"/>
              </a:ext>
            </a:extLst>
          </p:cNvPr>
          <p:cNvSpPr>
            <a:spLocks noGrp="1" noRot="1" noChangeAspect="1" noTextEdit="1"/>
          </p:cNvSpPr>
          <p:nvPr>
            <p:ph type="sldImg"/>
          </p:nvPr>
        </p:nvSpPr>
        <p:spPr>
          <a:ln/>
        </p:spPr>
      </p:sp>
      <p:sp>
        <p:nvSpPr>
          <p:cNvPr id="115715" name="Notes Placeholder 2">
            <a:extLst>
              <a:ext uri="{FF2B5EF4-FFF2-40B4-BE49-F238E27FC236}">
                <a16:creationId xmlns:a16="http://schemas.microsoft.com/office/drawing/2014/main" id="{30E2D7A5-DDF0-4FE6-ACA7-3B0BED44C7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now write the </a:t>
            </a:r>
            <a:r>
              <a:rPr lang="en-US" altLang="en-US" dirty="0" err="1">
                <a:latin typeface="Arial" panose="020B0604020202020204" pitchFamily="34" charset="0"/>
              </a:rPr>
              <a:t>WinnerState</a:t>
            </a:r>
            <a:r>
              <a:rPr lang="en-US" altLang="en-US" dirty="0">
                <a:latin typeface="Arial" panose="020B0604020202020204" pitchFamily="34" charset="0"/>
              </a:rPr>
              <a:t> class which is similar to all the other </a:t>
            </a:r>
            <a:r>
              <a:rPr lang="en-US" altLang="en-US" dirty="0" err="1">
                <a:latin typeface="Arial" panose="020B0604020202020204" pitchFamily="34" charset="0"/>
              </a:rPr>
              <a:t>TMState</a:t>
            </a:r>
            <a:r>
              <a:rPr lang="en-US" altLang="en-US" dirty="0">
                <a:latin typeface="Arial" panose="020B0604020202020204" pitchFamily="34" charset="0"/>
              </a:rPr>
              <a:t> classes that we have written. </a:t>
            </a:r>
            <a:r>
              <a:rPr lang="en-US" altLang="en-US" dirty="0" err="1">
                <a:latin typeface="Arial" panose="020B0604020202020204" pitchFamily="34" charset="0"/>
              </a:rPr>
              <a:t>insertCoin</a:t>
            </a:r>
            <a:r>
              <a:rPr lang="en-US" altLang="en-US" dirty="0">
                <a:latin typeface="Arial" panose="020B0604020202020204" pitchFamily="34" charset="0"/>
              </a:rPr>
              <a:t>() just produces an error message, and </a:t>
            </a:r>
            <a:r>
              <a:rPr lang="en-US" altLang="en-US" dirty="0" err="1">
                <a:latin typeface="Arial" panose="020B0604020202020204" pitchFamily="34" charset="0"/>
              </a:rPr>
              <a:t>ejectCoin</a:t>
            </a:r>
            <a:r>
              <a:rPr lang="en-US" altLang="en-US" dirty="0">
                <a:latin typeface="Arial" panose="020B0604020202020204" pitchFamily="34" charset="0"/>
              </a:rPr>
              <a:t>() transitions to Idle state.</a:t>
            </a:r>
          </a:p>
        </p:txBody>
      </p:sp>
      <p:sp>
        <p:nvSpPr>
          <p:cNvPr id="115716" name="Slide Number Placeholder 3">
            <a:extLst>
              <a:ext uri="{FF2B5EF4-FFF2-40B4-BE49-F238E27FC236}">
                <a16:creationId xmlns:a16="http://schemas.microsoft.com/office/drawing/2014/main" id="{B3FD45C9-1195-423A-B49C-46E920CD84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D90C77D6-D7D1-44B6-9967-ED26665E6FD7}" type="slidenum">
              <a:rPr lang="en-GB" altLang="en-US" sz="1000" smtClean="0">
                <a:latin typeface="Arial" panose="020B0604020202020204" pitchFamily="34" charset="0"/>
              </a:rPr>
              <a:pPr/>
              <a:t>25</a:t>
            </a:fld>
            <a:endParaRPr lang="en-GB" altLang="en-US" sz="10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070D439A-DFFB-4BB8-A840-FC1A84C58D4B}"/>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68EC3AE4-4AC7-42AB-A740-353D71179C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a:t>
            </a:r>
            <a:r>
              <a:rPr lang="en-US" altLang="en-US" dirty="0" err="1">
                <a:latin typeface="Arial" panose="020B0604020202020204" pitchFamily="34" charset="0"/>
              </a:rPr>
              <a:t>turnCrank</a:t>
            </a:r>
            <a:r>
              <a:rPr lang="en-US" altLang="en-US" dirty="0">
                <a:latin typeface="Arial" panose="020B0604020202020204" pitchFamily="34" charset="0"/>
              </a:rPr>
              <a:t>() is called, we call dispense() to dispense two capsules. We then check the stock value, if move to either Idle or </a:t>
            </a:r>
            <a:r>
              <a:rPr lang="en-US" altLang="en-US" dirty="0" err="1">
                <a:latin typeface="Arial" panose="020B0604020202020204" pitchFamily="34" charset="0"/>
              </a:rPr>
              <a:t>OutOfStock</a:t>
            </a:r>
            <a:r>
              <a:rPr lang="en-US" altLang="en-US" dirty="0">
                <a:latin typeface="Arial" panose="020B0604020202020204" pitchFamily="34" charset="0"/>
              </a:rPr>
              <a:t> state accordingly. Finally, restock() just prints an error message because you cannot restock if it is in the WINNER state.</a:t>
            </a:r>
          </a:p>
          <a:p>
            <a:endParaRPr lang="en-US" altLang="en-US" dirty="0">
              <a:latin typeface="Arial" panose="020B0604020202020204" pitchFamily="34" charset="0"/>
            </a:endParaRPr>
          </a:p>
          <a:p>
            <a:r>
              <a:rPr lang="en-US" altLang="en-US" dirty="0">
                <a:latin typeface="Arial" panose="020B0604020202020204" pitchFamily="34" charset="0"/>
              </a:rPr>
              <a:t>And we’re done! All we needed to do was create a new Winner state and update the Idle state so that it transitions to the Winner state properly. None of the other states were affected, and we didn’t have to mess around with all those confusing if-else statements. Neat, right?</a:t>
            </a:r>
          </a:p>
        </p:txBody>
      </p:sp>
      <p:sp>
        <p:nvSpPr>
          <p:cNvPr id="117764" name="Slide Number Placeholder 3">
            <a:extLst>
              <a:ext uri="{FF2B5EF4-FFF2-40B4-BE49-F238E27FC236}">
                <a16:creationId xmlns:a16="http://schemas.microsoft.com/office/drawing/2014/main" id="{ACFCCF2C-5AC8-4E31-AF93-F2FEC65DC6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AB70B33-3090-493A-BEA4-96347B59CF44}" type="slidenum">
              <a:rPr lang="en-GB" altLang="en-US" sz="1000" smtClean="0">
                <a:latin typeface="Arial" panose="020B0604020202020204" pitchFamily="34" charset="0"/>
              </a:rPr>
              <a:pPr/>
              <a:t>26</a:t>
            </a:fld>
            <a:endParaRPr lang="en-GB" altLang="en-US" sz="10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46DB9E1F-3B34-4BDD-9429-F4E688CB337F}"/>
              </a:ext>
            </a:extLst>
          </p:cNvPr>
          <p:cNvSpPr>
            <a:spLocks noGrp="1" noRot="1" noChangeAspect="1" noTextEdit="1"/>
          </p:cNvSpPr>
          <p:nvPr>
            <p:ph type="sldImg"/>
          </p:nvPr>
        </p:nvSpPr>
        <p:spPr>
          <a:ln/>
        </p:spPr>
      </p:sp>
      <p:sp>
        <p:nvSpPr>
          <p:cNvPr id="119811" name="Notes Placeholder 2">
            <a:extLst>
              <a:ext uri="{FF2B5EF4-FFF2-40B4-BE49-F238E27FC236}">
                <a16:creationId xmlns:a16="http://schemas.microsoft.com/office/drawing/2014/main" id="{7FA442B3-DBE9-4CF4-B02F-63500521E1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ladies and gentlemen, was the State design pattern. Let’s summarize.</a:t>
            </a:r>
          </a:p>
        </p:txBody>
      </p:sp>
      <p:sp>
        <p:nvSpPr>
          <p:cNvPr id="119812" name="Slide Number Placeholder 3">
            <a:extLst>
              <a:ext uri="{FF2B5EF4-FFF2-40B4-BE49-F238E27FC236}">
                <a16:creationId xmlns:a16="http://schemas.microsoft.com/office/drawing/2014/main" id="{19301FC3-369E-401A-8032-46FCD203CA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7025250E-EA60-494D-A564-CF0B073314E5}" type="slidenum">
              <a:rPr lang="en-GB" altLang="en-US" sz="1000" smtClean="0">
                <a:latin typeface="Arial" panose="020B0604020202020204" pitchFamily="34" charset="0"/>
              </a:rPr>
              <a:pPr/>
              <a:t>27</a:t>
            </a:fld>
            <a:endParaRPr lang="en-GB" altLang="en-US" sz="10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D98F6CA7-50F3-4E48-903D-4FCD41FD184A}"/>
              </a:ext>
            </a:extLst>
          </p:cNvPr>
          <p:cNvSpPr>
            <a:spLocks noGrp="1" noRot="1" noChangeAspect="1" noTextEdit="1"/>
          </p:cNvSpPr>
          <p:nvPr>
            <p:ph type="sldImg"/>
          </p:nvPr>
        </p:nvSpPr>
        <p:spPr>
          <a:ln/>
        </p:spPr>
      </p:sp>
      <p:sp>
        <p:nvSpPr>
          <p:cNvPr id="121859" name="Notes Placeholder 2">
            <a:extLst>
              <a:ext uri="{FF2B5EF4-FFF2-40B4-BE49-F238E27FC236}">
                <a16:creationId xmlns:a16="http://schemas.microsoft.com/office/drawing/2014/main" id="{AF622CDA-E22D-409A-9095-D802F9045E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a:t>
            </a:r>
            <a:r>
              <a:rPr lang="en-US" altLang="en-US" b="1" dirty="0">
                <a:latin typeface="Arial" panose="020B0604020202020204" pitchFamily="34" charset="0"/>
              </a:rPr>
              <a:t>State</a:t>
            </a:r>
            <a:r>
              <a:rPr lang="en-US" altLang="en-US" dirty="0">
                <a:latin typeface="Arial" panose="020B0604020202020204" pitchFamily="34" charset="0"/>
              </a:rPr>
              <a:t> Pattern allows an object to alter its behavior when its internal state changes. The pattern encapsulates states into separate classes and assigns one such object to represent the current state. When a coin is inserted into our </a:t>
            </a:r>
            <a:r>
              <a:rPr lang="en-US" altLang="en-US" dirty="0" err="1">
                <a:latin typeface="Arial" panose="020B0604020202020204" pitchFamily="34" charset="0"/>
              </a:rPr>
              <a:t>ToyMachine</a:t>
            </a:r>
            <a:r>
              <a:rPr lang="en-US" altLang="en-US" dirty="0">
                <a:latin typeface="Arial" panose="020B0604020202020204" pitchFamily="34" charset="0"/>
              </a:rPr>
              <a:t>, it behaves differently depending on whether it is in IDLE state or HAS_COIN state. When you think about it, it’s almost as if an IDLE </a:t>
            </a:r>
            <a:r>
              <a:rPr lang="en-US" altLang="en-US" dirty="0" err="1">
                <a:latin typeface="Arial" panose="020B0604020202020204" pitchFamily="34" charset="0"/>
              </a:rPr>
              <a:t>ToyMachine</a:t>
            </a:r>
            <a:r>
              <a:rPr lang="en-US" altLang="en-US" dirty="0">
                <a:latin typeface="Arial" panose="020B0604020202020204" pitchFamily="34" charset="0"/>
              </a:rPr>
              <a:t> is a different class compared to a HAS_COIN </a:t>
            </a:r>
            <a:r>
              <a:rPr lang="en-US" altLang="en-US" dirty="0" err="1">
                <a:latin typeface="Arial" panose="020B0604020202020204" pitchFamily="34" charset="0"/>
              </a:rPr>
              <a:t>ToyMachine</a:t>
            </a:r>
            <a:r>
              <a:rPr lang="en-US" altLang="en-US" dirty="0">
                <a:latin typeface="Arial" panose="020B0604020202020204" pitchFamily="34" charset="0"/>
              </a:rPr>
              <a:t>, to the point where you could consider the object to have literally changed its class. Mind. Blown.</a:t>
            </a:r>
          </a:p>
          <a:p>
            <a:endParaRPr lang="en-US" altLang="en-US" dirty="0">
              <a:latin typeface="Arial" panose="020B0604020202020204" pitchFamily="34" charset="0"/>
            </a:endParaRPr>
          </a:p>
          <a:p>
            <a:r>
              <a:rPr lang="en-US" altLang="en-US" dirty="0">
                <a:latin typeface="Arial" panose="020B0604020202020204" pitchFamily="34" charset="0"/>
              </a:rPr>
              <a:t>The State Pattern is also known as || Objects for States.</a:t>
            </a:r>
          </a:p>
        </p:txBody>
      </p:sp>
      <p:sp>
        <p:nvSpPr>
          <p:cNvPr id="121860" name="Slide Number Placeholder 3">
            <a:extLst>
              <a:ext uri="{FF2B5EF4-FFF2-40B4-BE49-F238E27FC236}">
                <a16:creationId xmlns:a16="http://schemas.microsoft.com/office/drawing/2014/main" id="{980C8EBA-D800-4C1E-B3E3-37358E999C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7E91426-078F-431E-B9CC-4085C9CA75F9}" type="slidenum">
              <a:rPr lang="en-GB" altLang="en-US" sz="1000" smtClean="0">
                <a:latin typeface="Arial" panose="020B0604020202020204" pitchFamily="34" charset="0"/>
              </a:rPr>
              <a:pPr/>
              <a:t>28</a:t>
            </a:fld>
            <a:endParaRPr lang="en-GB" altLang="en-US" sz="10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1EF74020-17E7-43A5-B166-92601232311C}"/>
              </a:ext>
            </a:extLst>
          </p:cNvPr>
          <p:cNvSpPr>
            <a:spLocks noGrp="1" noRot="1" noChangeAspect="1" noTextEdit="1"/>
          </p:cNvSpPr>
          <p:nvPr>
            <p:ph type="sldImg"/>
          </p:nvPr>
        </p:nvSpPr>
        <p:spPr>
          <a:ln/>
        </p:spPr>
      </p:sp>
      <p:sp>
        <p:nvSpPr>
          <p:cNvPr id="123907" name="Notes Placeholder 2">
            <a:extLst>
              <a:ext uri="{FF2B5EF4-FFF2-40B4-BE49-F238E27FC236}">
                <a16:creationId xmlns:a16="http://schemas.microsoft.com/office/drawing/2014/main" id="{AF0DCF6A-A491-44BE-B19E-C5DAC11515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state design pattern is applicable anytime a state machine is suitable. And you would model an object as a state machine when its </a:t>
            </a:r>
            <a:r>
              <a:rPr lang="en-US" altLang="en-US" dirty="0" err="1">
                <a:latin typeface="Arial" panose="020B0604020202020204" pitchFamily="34" charset="0"/>
              </a:rPr>
              <a:t>behaviour</a:t>
            </a:r>
            <a:r>
              <a:rPr lang="en-US" altLang="en-US" dirty="0">
                <a:latin typeface="Arial" panose="020B0604020202020204" pitchFamily="34" charset="0"/>
              </a:rPr>
              <a:t> depends on its state, and that </a:t>
            </a:r>
            <a:r>
              <a:rPr lang="en-US" altLang="en-US" dirty="0" err="1">
                <a:latin typeface="Arial" panose="020B0604020202020204" pitchFamily="34" charset="0"/>
              </a:rPr>
              <a:t>behaviour</a:t>
            </a:r>
            <a:r>
              <a:rPr lang="en-US" altLang="en-US" dirty="0">
                <a:latin typeface="Arial" panose="020B0604020202020204" pitchFamily="34" charset="0"/>
              </a:rPr>
              <a:t> might change during run-time. Additionally, how the object changes states might depend on somewhat complex multi-part if-else statements, and this structure applies across many operations. When these conditions apply, then using the || state design pattern will put each branch in the conditional, which is a state, into a separate class. This allows us to code and maintain each state independently.</a:t>
            </a:r>
          </a:p>
        </p:txBody>
      </p:sp>
      <p:sp>
        <p:nvSpPr>
          <p:cNvPr id="123908" name="Slide Number Placeholder 3">
            <a:extLst>
              <a:ext uri="{FF2B5EF4-FFF2-40B4-BE49-F238E27FC236}">
                <a16:creationId xmlns:a16="http://schemas.microsoft.com/office/drawing/2014/main" id="{99FE7165-8333-42ED-BD28-138DED9D26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64D7266D-49CD-4952-B916-9B2204D2A5BB}" type="slidenum">
              <a:rPr lang="en-GB" altLang="en-US" sz="1000" smtClean="0">
                <a:latin typeface="Arial" panose="020B0604020202020204" pitchFamily="34" charset="0"/>
              </a:rPr>
              <a:pPr/>
              <a:t>29</a:t>
            </a:fld>
            <a:endParaRPr lang="en-GB" altLang="en-US" sz="10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2036EA02-632D-47FF-8340-6F005143C0FB}"/>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4D989037-1D6A-4DEB-8923-1A7C904F59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State Machine diagram that represents our toy capsule dispenser. We see that when the machine is first created, it is in the || </a:t>
            </a:r>
            <a:r>
              <a:rPr lang="en-US" altLang="en-US" dirty="0" err="1">
                <a:latin typeface="Arial" panose="020B0604020202020204" pitchFamily="34" charset="0"/>
              </a:rPr>
              <a:t>OutOfStock</a:t>
            </a:r>
            <a:r>
              <a:rPr lang="en-US" altLang="en-US" dirty="0">
                <a:latin typeface="Arial" panose="020B0604020202020204" pitchFamily="34" charset="0"/>
              </a:rPr>
              <a:t> state, which represents an empty machine. We can || restock the machine with an amount, representing the number of capsules we put in, and we can assume that amount is a positive number. Once the machine is not empty, it goes to || the Idle state. When Idle, we can || restock the machine before it runs out of stock. A customer can also buy a capsule by || inserting a $1 coin into the slot, whereupon the machine goes to the || </a:t>
            </a:r>
            <a:r>
              <a:rPr lang="en-US" altLang="en-US" dirty="0" err="1">
                <a:latin typeface="Arial" panose="020B0604020202020204" pitchFamily="34" charset="0"/>
              </a:rPr>
              <a:t>HasCoin</a:t>
            </a:r>
            <a:r>
              <a:rPr lang="en-US" altLang="en-US" dirty="0">
                <a:latin typeface="Arial" panose="020B0604020202020204" pitchFamily="34" charset="0"/>
              </a:rPr>
              <a:t> state. Here, the customer can change their mind and || eject their coin, returning the machine back to the Idle state. Alternatively, they can || turn the crank to dispense the toy. Once that happens, we come to a choice node that asks if the stock left is greater than zero. If it || is, then we return to the Idle state. But if the toy we dispensed was the || last one in the machine, then we’re out of stock and go to the </a:t>
            </a:r>
            <a:r>
              <a:rPr lang="en-US" altLang="en-US" dirty="0" err="1">
                <a:latin typeface="Arial" panose="020B0604020202020204" pitchFamily="34" charset="0"/>
              </a:rPr>
              <a:t>OutOfStock</a:t>
            </a:r>
            <a:r>
              <a:rPr lang="en-US" altLang="en-US" dirty="0">
                <a:latin typeface="Arial" panose="020B0604020202020204" pitchFamily="34" charset="0"/>
              </a:rPr>
              <a:t> state. Pretty straightforward, right?</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Note that all toys cost exactly one $1 coin. The machine does not accept any other types of currency.</a:t>
            </a:r>
          </a:p>
          <a:p>
            <a:endParaRPr lang="en-US" altLang="en-US" dirty="0">
              <a:latin typeface="Arial" panose="020B0604020202020204" pitchFamily="34" charset="0"/>
            </a:endParaRPr>
          </a:p>
          <a:p>
            <a:r>
              <a:rPr lang="en-US" altLang="en-US" dirty="0">
                <a:latin typeface="Arial" panose="020B0604020202020204" pitchFamily="34" charset="0"/>
              </a:rPr>
              <a:t>Examine the diagram to ensure you understand the life cycle of the Toy Capsule Dispenser as it is commissioned until it is de-commissioned.</a:t>
            </a:r>
          </a:p>
        </p:txBody>
      </p:sp>
      <p:sp>
        <p:nvSpPr>
          <p:cNvPr id="74756" name="Slide Number Placeholder 3">
            <a:extLst>
              <a:ext uri="{FF2B5EF4-FFF2-40B4-BE49-F238E27FC236}">
                <a16:creationId xmlns:a16="http://schemas.microsoft.com/office/drawing/2014/main" id="{B2AC2675-F9F0-4968-9A48-2DD0E9E9C7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C176EADB-2D3F-407F-9C3A-004095D201AB}"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7F930AFD-DC40-4826-9191-D1EE1A240CCD}"/>
              </a:ext>
            </a:extLst>
          </p:cNvPr>
          <p:cNvSpPr>
            <a:spLocks noGrp="1" noRot="1" noChangeAspect="1" noTextEdit="1"/>
          </p:cNvSpPr>
          <p:nvPr>
            <p:ph type="sldImg"/>
          </p:nvPr>
        </p:nvSpPr>
        <p:spPr>
          <a:ln/>
        </p:spPr>
      </p:sp>
      <p:sp>
        <p:nvSpPr>
          <p:cNvPr id="125955" name="Notes Placeholder 2">
            <a:extLst>
              <a:ext uri="{FF2B5EF4-FFF2-40B4-BE49-F238E27FC236}">
                <a16:creationId xmlns:a16="http://schemas.microsoft.com/office/drawing/2014/main" id="{C4E21BF8-4D8D-4F44-8D57-2956B6400C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is the general class diagram of the State Pattern. We have a Context, which is the class that can have a number of internal states. That’s our </a:t>
            </a:r>
            <a:r>
              <a:rPr lang="en-US" altLang="en-US" dirty="0" err="1">
                <a:latin typeface="Arial" panose="020B0604020202020204" pitchFamily="34" charset="0"/>
              </a:rPr>
              <a:t>ToyMachine</a:t>
            </a:r>
            <a:r>
              <a:rPr lang="en-US" altLang="en-US" dirty="0">
                <a:latin typeface="Arial" panose="020B0604020202020204" pitchFamily="34" charset="0"/>
              </a:rPr>
              <a:t>. The context will || contain an abstract object of type State, which we call </a:t>
            </a:r>
            <a:r>
              <a:rPr lang="en-US" altLang="en-US" dirty="0" err="1">
                <a:latin typeface="Arial" panose="020B0604020202020204" pitchFamily="34" charset="0"/>
              </a:rPr>
              <a:t>TMState</a:t>
            </a:r>
            <a:r>
              <a:rPr lang="en-US" altLang="en-US" dirty="0">
                <a:latin typeface="Arial" panose="020B0604020202020204" pitchFamily="34" charset="0"/>
              </a:rPr>
              <a:t> in our example, and this abstract class defines a number of abstract methods that handle() different situations. Since State is an abstract class, it will need to be specialized by concrete classes, such as </a:t>
            </a:r>
            <a:r>
              <a:rPr lang="en-US" altLang="en-US" dirty="0" err="1">
                <a:latin typeface="Arial" panose="020B0604020202020204" pitchFamily="34" charset="0"/>
              </a:rPr>
              <a:t>IdleState</a:t>
            </a:r>
            <a:r>
              <a:rPr lang="en-US" altLang="en-US" dirty="0">
                <a:latin typeface="Arial" panose="020B0604020202020204" pitchFamily="34" charset="0"/>
              </a:rPr>
              <a:t>, </a:t>
            </a:r>
            <a:r>
              <a:rPr lang="en-US" altLang="en-US" dirty="0" err="1">
                <a:latin typeface="Arial" panose="020B0604020202020204" pitchFamily="34" charset="0"/>
              </a:rPr>
              <a:t>HasCoinState</a:t>
            </a:r>
            <a:r>
              <a:rPr lang="en-US" altLang="en-US" dirty="0">
                <a:latin typeface="Arial" panose="020B0604020202020204" pitchFamily="34" charset="0"/>
              </a:rPr>
              <a:t> and </a:t>
            </a:r>
            <a:r>
              <a:rPr lang="en-US" altLang="en-US" dirty="0" err="1">
                <a:latin typeface="Arial" panose="020B0604020202020204" pitchFamily="34" charset="0"/>
              </a:rPr>
              <a:t>WinnerState</a:t>
            </a:r>
            <a:r>
              <a:rPr lang="en-US" altLang="en-US" dirty="0">
                <a:latin typeface="Arial" panose="020B0604020202020204" pitchFamily="34" charset="0"/>
              </a:rPr>
              <a:t>, who must therefore provide concrete implementations for the handle method. Note that even though this class diagram uses an abstract class and inheritance, we implemented this using an interface instead, which is just as valid. The most important factor is that when the Context requests that its state handles a situation, it simply calls </a:t>
            </a:r>
            <a:r>
              <a:rPr lang="en-US" altLang="en-US" dirty="0" err="1">
                <a:latin typeface="Arial" panose="020B0604020202020204" pitchFamily="34" charset="0"/>
              </a:rPr>
              <a:t>state.handle</a:t>
            </a:r>
            <a:r>
              <a:rPr lang="en-US" altLang="en-US" dirty="0">
                <a:latin typeface="Arial" panose="020B0604020202020204" pitchFamily="34" charset="0"/>
              </a:rPr>
              <a:t>(). Therefore, whichever is its current state, that version of handle() will be called accordingly.</a:t>
            </a:r>
          </a:p>
        </p:txBody>
      </p:sp>
      <p:sp>
        <p:nvSpPr>
          <p:cNvPr id="125956" name="Slide Number Placeholder 3">
            <a:extLst>
              <a:ext uri="{FF2B5EF4-FFF2-40B4-BE49-F238E27FC236}">
                <a16:creationId xmlns:a16="http://schemas.microsoft.com/office/drawing/2014/main" id="{279ACF53-E414-4D63-B165-BB2651B28E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F0A46AF1-0398-400C-BEFE-6ABDA702A0B5}" type="slidenum">
              <a:rPr lang="en-GB" altLang="en-US" sz="1000" smtClean="0">
                <a:latin typeface="Arial" panose="020B0604020202020204" pitchFamily="34" charset="0"/>
              </a:rPr>
              <a:pPr/>
              <a:t>30</a:t>
            </a:fld>
            <a:endParaRPr lang="en-GB" altLang="en-US" sz="10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a:t>
            </a:r>
            <a:r>
              <a:rPr lang="en-US" altLang="en-US" dirty="0">
                <a:latin typeface="Arial" panose="020B0604020202020204" pitchFamily="34" charset="0"/>
              </a:rPr>
              <a:t>he || State defines a common interface for all the different ways the object can behave. If you want to be a Toy Machine state, you need to specify what you do when </a:t>
            </a:r>
            <a:r>
              <a:rPr lang="en-US" altLang="en-US" dirty="0" err="1">
                <a:latin typeface="Arial" panose="020B0604020202020204" pitchFamily="34" charset="0"/>
              </a:rPr>
              <a:t>insertCoin</a:t>
            </a:r>
            <a:r>
              <a:rPr lang="en-US" altLang="en-US" dirty="0">
                <a:latin typeface="Arial" panose="020B0604020202020204" pitchFamily="34" charset="0"/>
              </a:rPr>
              <a:t>() is called, or </a:t>
            </a:r>
            <a:r>
              <a:rPr lang="en-US" altLang="en-US" dirty="0" err="1">
                <a:latin typeface="Arial" panose="020B0604020202020204" pitchFamily="34" charset="0"/>
              </a:rPr>
              <a:t>turnCrank</a:t>
            </a:r>
            <a:r>
              <a:rPr lang="en-US" altLang="en-US" dirty="0">
                <a:latin typeface="Arial" panose="020B0604020202020204" pitchFamily="34" charset="0"/>
              </a:rPr>
              <a:t>(), etc.</a:t>
            </a:r>
          </a:p>
          <a:p>
            <a:endParaRPr lang="en-US" altLang="en-US" dirty="0">
              <a:latin typeface="Arial" panose="020B0604020202020204" pitchFamily="34" charset="0"/>
            </a:endParaRPr>
          </a:p>
          <a:p>
            <a:r>
              <a:rPr lang="en-US" altLang="en-US" dirty="0">
                <a:latin typeface="Arial" panose="020B0604020202020204" pitchFamily="34" charset="0"/>
              </a:rPr>
              <a:t>The || </a:t>
            </a:r>
            <a:r>
              <a:rPr lang="en-US" altLang="en-US" dirty="0" err="1">
                <a:latin typeface="Arial" panose="020B0604020202020204" pitchFamily="34" charset="0"/>
              </a:rPr>
              <a:t>ConcreteState</a:t>
            </a:r>
            <a:r>
              <a:rPr lang="en-US" altLang="en-US" dirty="0">
                <a:latin typeface="Arial" panose="020B0604020202020204" pitchFamily="34" charset="0"/>
              </a:rPr>
              <a:t> implements the </a:t>
            </a:r>
            <a:r>
              <a:rPr lang="en-US" altLang="en-US" dirty="0" err="1">
                <a:latin typeface="Arial" panose="020B0604020202020204" pitchFamily="34" charset="0"/>
              </a:rPr>
              <a:t>behaviour</a:t>
            </a:r>
            <a:r>
              <a:rPr lang="en-US" altLang="en-US" dirty="0">
                <a:latin typeface="Arial" panose="020B0604020202020204" pitchFamily="34" charset="0"/>
              </a:rPr>
              <a:t> specified by the State interface, such as </a:t>
            </a:r>
            <a:r>
              <a:rPr lang="en-US" altLang="en-US" dirty="0" err="1">
                <a:latin typeface="Arial" panose="020B0604020202020204" pitchFamily="34" charset="0"/>
              </a:rPr>
              <a:t>IdleState</a:t>
            </a:r>
            <a:r>
              <a:rPr lang="en-US" altLang="en-US" dirty="0">
                <a:latin typeface="Arial" panose="020B0604020202020204" pitchFamily="34" charset="0"/>
              </a:rPr>
              <a:t> or </a:t>
            </a:r>
            <a:r>
              <a:rPr lang="en-US" altLang="en-US" dirty="0" err="1">
                <a:latin typeface="Arial" panose="020B0604020202020204" pitchFamily="34" charset="0"/>
              </a:rPr>
              <a:t>HasCoinState</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The || Context class has a reference to a State object representing the current state, and this reference is assigned an object of type </a:t>
            </a:r>
            <a:r>
              <a:rPr lang="en-US" altLang="en-US" dirty="0" err="1">
                <a:latin typeface="Arial" panose="020B0604020202020204" pitchFamily="34" charset="0"/>
              </a:rPr>
              <a:t>ConcreteState</a:t>
            </a:r>
            <a:r>
              <a:rPr lang="en-US" altLang="en-US" dirty="0">
                <a:latin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pPr>
              <a:defRPr/>
            </a:pPr>
            <a:fld id="{B8E081C7-EB7F-48D8-9616-EE7191085FCB}" type="slidenum">
              <a:rPr lang="en-GB" smtClean="0"/>
              <a:pPr>
                <a:defRPr/>
              </a:pPr>
              <a:t>31</a:t>
            </a:fld>
            <a:endParaRPr lang="en-GB"/>
          </a:p>
        </p:txBody>
      </p:sp>
    </p:spTree>
    <p:extLst>
      <p:ext uri="{BB962C8B-B14F-4D97-AF65-F5344CB8AC3E}">
        <p14:creationId xmlns:p14="http://schemas.microsoft.com/office/powerpoint/2010/main" val="3438310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F24A41C8-42F9-4467-8AD2-78886934AAD6}"/>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CF5DCC37-144B-40BB-A28E-4CFA8022F9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 was the State design pattern. We followed the OO principle of coding to an interface instead of an implementation, and now you know how to implement state machines in a way that is easy to maintain, and hopefully you see the benefits of doing it in this way.</a:t>
            </a:r>
          </a:p>
          <a:p>
            <a:endParaRPr lang="en-US" altLang="en-US" dirty="0">
              <a:latin typeface="Arial" panose="020B0604020202020204" pitchFamily="34" charset="0"/>
            </a:endParaRPr>
          </a:p>
          <a:p>
            <a:r>
              <a:rPr lang="en-US" altLang="en-US" dirty="0">
                <a:latin typeface="Arial" panose="020B0604020202020204" pitchFamily="34" charset="0"/>
              </a:rPr>
              <a:t>One design pattern down, lots more to go. That wasn’t so bad, right? We’re just getting started.</a:t>
            </a:r>
          </a:p>
        </p:txBody>
      </p:sp>
      <p:sp>
        <p:nvSpPr>
          <p:cNvPr id="131076" name="Slide Number Placeholder 3">
            <a:extLst>
              <a:ext uri="{FF2B5EF4-FFF2-40B4-BE49-F238E27FC236}">
                <a16:creationId xmlns:a16="http://schemas.microsoft.com/office/drawing/2014/main" id="{DA6AD7DF-1572-430D-A4BA-0E1EA7C5F7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2EAF1DF2-F96C-4CB9-B4C4-113DEC778716}" type="slidenum">
              <a:rPr lang="en-GB" altLang="en-US" sz="1000" smtClean="0">
                <a:latin typeface="Arial" panose="020B0604020202020204" pitchFamily="34" charset="0"/>
              </a:rPr>
              <a:pPr/>
              <a:t>32</a:t>
            </a:fld>
            <a:endParaRPr lang="en-GB" altLang="en-US" sz="1000">
              <a:latin typeface="Arial" panose="020B0604020202020204" pitchFamily="34" charset="0"/>
            </a:endParaRPr>
          </a:p>
        </p:txBody>
      </p:sp>
    </p:spTree>
    <p:extLst>
      <p:ext uri="{BB962C8B-B14F-4D97-AF65-F5344CB8AC3E}">
        <p14:creationId xmlns:p14="http://schemas.microsoft.com/office/powerpoint/2010/main" val="63433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4A6A9FC1-EA96-4E24-8873-D728379C8445}"/>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AFCE8103-0B21-4BB9-B9D7-D03068524C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that we have produced the state machine for our dispenser, it is time to implement it. Loosely speaking, there are 4 steps to implementing a state machine. First, we should || identify the states, and verify that they are suitable states. In our case, we have the || Idle, </a:t>
            </a:r>
            <a:r>
              <a:rPr lang="en-US" altLang="en-US" dirty="0" err="1">
                <a:latin typeface="Arial" panose="020B0604020202020204" pitchFamily="34" charset="0"/>
              </a:rPr>
              <a:t>HasCoin</a:t>
            </a:r>
            <a:r>
              <a:rPr lang="en-US" altLang="en-US" dirty="0">
                <a:latin typeface="Arial" panose="020B0604020202020204" pitchFamily="34" charset="0"/>
              </a:rPr>
              <a:t> and </a:t>
            </a:r>
            <a:r>
              <a:rPr lang="en-US" altLang="en-US" dirty="0" err="1">
                <a:latin typeface="Arial" panose="020B0604020202020204" pitchFamily="34" charset="0"/>
              </a:rPr>
              <a:t>OutOfStock</a:t>
            </a:r>
            <a:r>
              <a:rPr lang="en-US" altLang="en-US" dirty="0">
                <a:latin typeface="Arial" panose="020B0604020202020204" pitchFamily="34" charset="0"/>
              </a:rPr>
              <a:t> states, and with a little thought we can verify that these are suitable states since the machine acts differently in each state, and the machine is in each state for some time. Second, we should || identify the call triggers which will correspond to some operations in our class. In our example, we have the || </a:t>
            </a:r>
            <a:r>
              <a:rPr lang="en-US" altLang="en-US" dirty="0" err="1">
                <a:latin typeface="Arial" panose="020B0604020202020204" pitchFamily="34" charset="0"/>
              </a:rPr>
              <a:t>insertCoin</a:t>
            </a:r>
            <a:r>
              <a:rPr lang="en-US" altLang="en-US" dirty="0">
                <a:latin typeface="Arial" panose="020B0604020202020204" pitchFamily="34" charset="0"/>
              </a:rPr>
              <a:t>, </a:t>
            </a:r>
            <a:r>
              <a:rPr lang="en-US" altLang="en-US" dirty="0" err="1">
                <a:latin typeface="Arial" panose="020B0604020202020204" pitchFamily="34" charset="0"/>
              </a:rPr>
              <a:t>ejectCoin</a:t>
            </a:r>
            <a:r>
              <a:rPr lang="en-US" altLang="en-US" dirty="0">
                <a:latin typeface="Arial" panose="020B0604020202020204" pitchFamily="34" charset="0"/>
              </a:rPr>
              <a:t>, </a:t>
            </a:r>
            <a:r>
              <a:rPr lang="en-US" altLang="en-US" dirty="0" err="1">
                <a:latin typeface="Arial" panose="020B0604020202020204" pitchFamily="34" charset="0"/>
              </a:rPr>
              <a:t>turnCrank</a:t>
            </a:r>
            <a:r>
              <a:rPr lang="en-US" altLang="en-US" dirty="0">
                <a:latin typeface="Arial" panose="020B0604020202020204" pitchFamily="34" charset="0"/>
              </a:rPr>
              <a:t> and restock call triggers. Third, we should || identify the actions, which will correspond to some operation or other lines of code in affected objects. In this case, we have || one action called dispense, which turns out to be an operation in our </a:t>
            </a:r>
            <a:r>
              <a:rPr lang="en-US" altLang="en-US" dirty="0" err="1">
                <a:latin typeface="Arial" panose="020B0604020202020204" pitchFamily="34" charset="0"/>
              </a:rPr>
              <a:t>ToyMachine</a:t>
            </a:r>
            <a:r>
              <a:rPr lang="en-US" altLang="en-US" dirty="0">
                <a:latin typeface="Arial" panose="020B0604020202020204" pitchFamily="34" charset="0"/>
              </a:rPr>
              <a:t> class. And the final step? We || write code!</a:t>
            </a:r>
          </a:p>
        </p:txBody>
      </p:sp>
      <p:sp>
        <p:nvSpPr>
          <p:cNvPr id="76804" name="Slide Number Placeholder 3">
            <a:extLst>
              <a:ext uri="{FF2B5EF4-FFF2-40B4-BE49-F238E27FC236}">
                <a16:creationId xmlns:a16="http://schemas.microsoft.com/office/drawing/2014/main" id="{07BAE097-A4D8-45BE-994B-960F8E9200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2950" indent="-285750" defTabSz="925513">
              <a:defRPr sz="2400">
                <a:solidFill>
                  <a:schemeClr val="tx1"/>
                </a:solidFill>
                <a:latin typeface="Verdana" panose="020B0604030504040204" pitchFamily="34" charset="0"/>
              </a:defRPr>
            </a:lvl2pPr>
            <a:lvl3pPr marL="1143000" indent="-228600" defTabSz="925513">
              <a:defRPr sz="2400">
                <a:solidFill>
                  <a:schemeClr val="tx1"/>
                </a:solidFill>
                <a:latin typeface="Verdana" panose="020B0604030504040204" pitchFamily="34" charset="0"/>
              </a:defRPr>
            </a:lvl3pPr>
            <a:lvl4pPr marL="1600200" indent="-228600" defTabSz="925513">
              <a:defRPr sz="2400">
                <a:solidFill>
                  <a:schemeClr val="tx1"/>
                </a:solidFill>
                <a:latin typeface="Verdana" panose="020B0604030504040204" pitchFamily="34" charset="0"/>
              </a:defRPr>
            </a:lvl4pPr>
            <a:lvl5pPr marL="2057400" indent="-228600" defTabSz="925513">
              <a:defRPr sz="2400">
                <a:solidFill>
                  <a:schemeClr val="tx1"/>
                </a:solidFill>
                <a:latin typeface="Verdana" panose="020B0604030504040204" pitchFamily="34" charset="0"/>
              </a:defRPr>
            </a:lvl5pPr>
            <a:lvl6pPr marL="2514600"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51D31121-F4FC-4E9F-945E-A5098EC4549B}"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CF569F1F-2A28-4F57-A1E4-BD536D58AB98}"/>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CE45FDC7-B202-4780-94DB-C5145993A3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that’s the big question, isn’t it? How do we write code to implement our state machine? Well, since we have a number of states and we can do different things depending on what state we are in, we need some way to keep track of our current state. An intuitive way of doing this is to have an attribute called state of type int, and we just represent each state by a unique integer, and we can do this effectively using constant values. Let’s try this technique in our first implementation attempt of our </a:t>
            </a:r>
            <a:r>
              <a:rPr lang="en-US" altLang="en-US" dirty="0" err="1">
                <a:latin typeface="Arial" panose="020B0604020202020204" pitchFamily="34" charset="0"/>
              </a:rPr>
              <a:t>ToyMachine</a:t>
            </a:r>
            <a:r>
              <a:rPr lang="en-US" altLang="en-US" dirty="0">
                <a:latin typeface="Arial" panose="020B0604020202020204" pitchFamily="34" charset="0"/>
              </a:rPr>
              <a:t> class.</a:t>
            </a:r>
          </a:p>
          <a:p>
            <a:endParaRPr lang="en-US" altLang="en-US" dirty="0">
              <a:latin typeface="Arial" panose="020B0604020202020204" pitchFamily="34" charset="0"/>
            </a:endParaRPr>
          </a:p>
          <a:p>
            <a:r>
              <a:rPr lang="en-US" altLang="en-US" dirty="0">
                <a:latin typeface="Arial" panose="020B0604020202020204" pitchFamily="34" charset="0"/>
              </a:rPr>
              <a:t>In our code, we define || 3 const int values to represent our 3 possible states, assigning OUT_OF_STOCK to 0, IDLE to 1 and HAS_COIN to 2. We then define a private int attribute || called state that records our current state, which we initialize to the value OUT_OF_STOCK. We could also do this using an enumerated type, but this works.</a:t>
            </a:r>
          </a:p>
          <a:p>
            <a:endParaRPr lang="en-US" altLang="en-US" dirty="0">
              <a:latin typeface="Arial" panose="020B0604020202020204" pitchFamily="34" charset="0"/>
            </a:endParaRPr>
          </a:p>
          <a:p>
            <a:r>
              <a:rPr lang="en-US" altLang="en-US" dirty="0">
                <a:latin typeface="Arial" panose="020B0604020202020204" pitchFamily="34" charset="0"/>
              </a:rPr>
              <a:t>Additionally, we have a private attribute || stock that keeps track of the number of capsules in the machine. Now we can write a slightly better || constructor for our </a:t>
            </a:r>
            <a:r>
              <a:rPr lang="en-US" altLang="en-US" dirty="0" err="1">
                <a:latin typeface="Arial" panose="020B0604020202020204" pitchFamily="34" charset="0"/>
              </a:rPr>
              <a:t>ToyMachine</a:t>
            </a:r>
            <a:r>
              <a:rPr lang="en-US" altLang="en-US" dirty="0">
                <a:latin typeface="Arial" panose="020B0604020202020204" pitchFamily="34" charset="0"/>
              </a:rPr>
              <a:t> class that takes an amount as its parameter, so this allows us to create a non-empty machine at the start. If the machine starts off empty, then it defaults to OUT_OF_STOCK state, but if it is not empty, it starts off in IDLE state.</a:t>
            </a:r>
          </a:p>
          <a:p>
            <a:endParaRPr lang="en-US" altLang="en-US" dirty="0">
              <a:latin typeface="Arial" panose="020B0604020202020204" pitchFamily="34" charset="0"/>
            </a:endParaRPr>
          </a:p>
        </p:txBody>
      </p:sp>
      <p:sp>
        <p:nvSpPr>
          <p:cNvPr id="78852" name="Slide Number Placeholder 3">
            <a:extLst>
              <a:ext uri="{FF2B5EF4-FFF2-40B4-BE49-F238E27FC236}">
                <a16:creationId xmlns:a16="http://schemas.microsoft.com/office/drawing/2014/main" id="{47D5CA34-CF75-4AB9-92BA-E6640C90C5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80BE524C-0BFB-4388-886E-671DC04C76E1}"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378D5DE0-55CB-4137-9DC2-56284C6809D0}"/>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D9F5A190-86DD-4B93-83A9-96EA8C558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So that handles the states. Next, we have to handle the triggers, and for each trigger, our machine acts differently depending on its current state. So what we can do is create an operation for each trigger, and handle each possible state separately using if-else statements. Here is our </a:t>
            </a:r>
            <a:r>
              <a:rPr lang="en-US" altLang="en-US" dirty="0" err="1">
                <a:latin typeface="Arial" panose="020B0604020202020204" pitchFamily="34" charset="0"/>
              </a:rPr>
              <a:t>insertCoin</a:t>
            </a:r>
            <a:r>
              <a:rPr lang="en-US" altLang="en-US" dirty="0">
                <a:latin typeface="Arial" panose="020B0604020202020204" pitchFamily="34" charset="0"/>
              </a:rPr>
              <a:t>() operation, and since we have 3 different possible states, we need to use if-else to handle all 3 states. If we are in || OUT_OF_STOCK state, </a:t>
            </a:r>
            <a:r>
              <a:rPr lang="en-US" altLang="en-US" dirty="0" err="1">
                <a:latin typeface="Arial" panose="020B0604020202020204" pitchFamily="34" charset="0"/>
              </a:rPr>
              <a:t>insertCoin</a:t>
            </a:r>
            <a:r>
              <a:rPr lang="en-US" altLang="en-US" dirty="0">
                <a:latin typeface="Arial" panose="020B0604020202020204" pitchFamily="34" charset="0"/>
              </a:rPr>
              <a:t>() should produce an error message; if we are || IDLE, then it should go to the HAS_COIN state; and if we are already in || HAS_COIN, it should produce a different error message.</a:t>
            </a:r>
          </a:p>
        </p:txBody>
      </p:sp>
      <p:sp>
        <p:nvSpPr>
          <p:cNvPr id="80900" name="Slide Number Placeholder 3">
            <a:extLst>
              <a:ext uri="{FF2B5EF4-FFF2-40B4-BE49-F238E27FC236}">
                <a16:creationId xmlns:a16="http://schemas.microsoft.com/office/drawing/2014/main" id="{9251AD2C-11B6-426A-82C2-43009C1CA0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FAA90961-EA89-429B-B35B-6D113AB86752}"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AB5D774D-CA35-4EE8-B72E-862F8EF74B6F}"/>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0886D24E-0D52-4864-875E-26A98DE1C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can do the same thing for </a:t>
            </a:r>
            <a:r>
              <a:rPr lang="en-US" altLang="en-US" dirty="0" err="1">
                <a:latin typeface="Arial" panose="020B0604020202020204" pitchFamily="34" charset="0"/>
              </a:rPr>
              <a:t>ejectCoin</a:t>
            </a:r>
            <a:r>
              <a:rPr lang="en-US" altLang="en-US" dirty="0">
                <a:latin typeface="Arial" panose="020B0604020202020204" pitchFamily="34" charset="0"/>
              </a:rPr>
              <a:t>()…</a:t>
            </a:r>
          </a:p>
        </p:txBody>
      </p:sp>
      <p:sp>
        <p:nvSpPr>
          <p:cNvPr id="82948" name="Slide Number Placeholder 3">
            <a:extLst>
              <a:ext uri="{FF2B5EF4-FFF2-40B4-BE49-F238E27FC236}">
                <a16:creationId xmlns:a16="http://schemas.microsoft.com/office/drawing/2014/main" id="{101C9ED7-B725-4D7D-AD0B-A6C0C54243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361C80CD-4B5F-420F-A08F-3BC30A6E13BF}"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37A1A769-DC4F-4E03-A7AF-0435063AC421}"/>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0EFE6659-54E6-4B8C-9A54-45715E0783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also for </a:t>
            </a:r>
            <a:r>
              <a:rPr lang="en-US" altLang="en-US" dirty="0" err="1">
                <a:latin typeface="Arial" panose="020B0604020202020204" pitchFamily="34" charset="0"/>
              </a:rPr>
              <a:t>turnCrank</a:t>
            </a:r>
            <a:r>
              <a:rPr lang="en-US" altLang="en-US" dirty="0">
                <a:latin typeface="Arial" panose="020B0604020202020204" pitchFamily="34" charset="0"/>
              </a:rPr>
              <a:t>(). So in each operation corresponding to a trigger, we would need to carefully code the logic of the state machine, including state changes and actions. In this case, if we are in || HAS_COIN state and </a:t>
            </a:r>
            <a:r>
              <a:rPr lang="en-US" altLang="en-US" dirty="0" err="1">
                <a:latin typeface="Arial" panose="020B0604020202020204" pitchFamily="34" charset="0"/>
              </a:rPr>
              <a:t>turnCrank</a:t>
            </a:r>
            <a:r>
              <a:rPr lang="en-US" altLang="en-US" dirty="0">
                <a:latin typeface="Arial" panose="020B0604020202020204" pitchFamily="34" charset="0"/>
              </a:rPr>
              <a:t>() is called, we execute the dispense() local function, then check the value of stock and go to either the IDLE or OUT_OF_STOCK state depending on the value.</a:t>
            </a:r>
          </a:p>
        </p:txBody>
      </p:sp>
      <p:sp>
        <p:nvSpPr>
          <p:cNvPr id="84996" name="Slide Number Placeholder 3">
            <a:extLst>
              <a:ext uri="{FF2B5EF4-FFF2-40B4-BE49-F238E27FC236}">
                <a16:creationId xmlns:a16="http://schemas.microsoft.com/office/drawing/2014/main" id="{5B956A7C-1F02-4AFB-AD8A-083F2CF090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A4D9B5C1-3D44-4033-8C04-710ECCA9B7C6}"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5F1A74F3-F78F-4072-80BA-7CD14FD2F835}"/>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9AE44194-D599-4341-BDAC-9E1B7FBC43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And here is the code for restock(). Note that there are 4 methods because we have identified 4 call triggers. Each method would need to check for all the states, and since we have 3 states, we need 4 * 3 = 12 separate blocks of code in a bunch of if-else statements to handle all the logic. This seems like quite a bit of code to write, but we were careful and we did it. The code works! Mission accomplished!</a:t>
            </a:r>
          </a:p>
        </p:txBody>
      </p:sp>
      <p:sp>
        <p:nvSpPr>
          <p:cNvPr id="87044" name="Slide Number Placeholder 3">
            <a:extLst>
              <a:ext uri="{FF2B5EF4-FFF2-40B4-BE49-F238E27FC236}">
                <a16:creationId xmlns:a16="http://schemas.microsoft.com/office/drawing/2014/main" id="{F4DBF403-5752-4F8B-8F9F-BE5E1FB1CD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Verdana" panose="020B0604030504040204" pitchFamily="34" charset="0"/>
              </a:defRPr>
            </a:lvl1pPr>
            <a:lvl2pPr marL="746125" indent="-285750" defTabSz="925513">
              <a:defRPr sz="2400">
                <a:solidFill>
                  <a:schemeClr val="tx1"/>
                </a:solidFill>
                <a:latin typeface="Verdana" panose="020B0604030504040204" pitchFamily="34" charset="0"/>
              </a:defRPr>
            </a:lvl2pPr>
            <a:lvl3pPr marL="1147763" indent="-228600" defTabSz="925513">
              <a:defRPr sz="2400">
                <a:solidFill>
                  <a:schemeClr val="tx1"/>
                </a:solidFill>
                <a:latin typeface="Verdana" panose="020B0604030504040204" pitchFamily="34" charset="0"/>
              </a:defRPr>
            </a:lvl3pPr>
            <a:lvl4pPr marL="1608138" indent="-228600" defTabSz="925513">
              <a:defRPr sz="2400">
                <a:solidFill>
                  <a:schemeClr val="tx1"/>
                </a:solidFill>
                <a:latin typeface="Verdana" panose="020B0604030504040204" pitchFamily="34" charset="0"/>
              </a:defRPr>
            </a:lvl4pPr>
            <a:lvl5pPr marL="2066925" indent="-228600" defTabSz="925513">
              <a:defRPr sz="2400">
                <a:solidFill>
                  <a:schemeClr val="tx1"/>
                </a:solidFill>
                <a:latin typeface="Verdana" panose="020B0604030504040204" pitchFamily="34" charset="0"/>
              </a:defRPr>
            </a:lvl5pPr>
            <a:lvl6pPr marL="2524125" indent="-228600" defTabSz="925513" eaLnBrk="0" fontAlgn="base" hangingPunct="0">
              <a:spcBef>
                <a:spcPct val="0"/>
              </a:spcBef>
              <a:spcAft>
                <a:spcPct val="0"/>
              </a:spcAft>
              <a:defRPr sz="2400">
                <a:solidFill>
                  <a:schemeClr val="tx1"/>
                </a:solidFill>
                <a:latin typeface="Verdana" panose="020B0604030504040204" pitchFamily="34" charset="0"/>
              </a:defRPr>
            </a:lvl6pPr>
            <a:lvl7pPr marL="2981325" indent="-228600" defTabSz="925513" eaLnBrk="0" fontAlgn="base" hangingPunct="0">
              <a:spcBef>
                <a:spcPct val="0"/>
              </a:spcBef>
              <a:spcAft>
                <a:spcPct val="0"/>
              </a:spcAft>
              <a:defRPr sz="2400">
                <a:solidFill>
                  <a:schemeClr val="tx1"/>
                </a:solidFill>
                <a:latin typeface="Verdana" panose="020B0604030504040204" pitchFamily="34" charset="0"/>
              </a:defRPr>
            </a:lvl7pPr>
            <a:lvl8pPr marL="3438525" indent="-228600" defTabSz="925513" eaLnBrk="0" fontAlgn="base" hangingPunct="0">
              <a:spcBef>
                <a:spcPct val="0"/>
              </a:spcBef>
              <a:spcAft>
                <a:spcPct val="0"/>
              </a:spcAft>
              <a:defRPr sz="2400">
                <a:solidFill>
                  <a:schemeClr val="tx1"/>
                </a:solidFill>
                <a:latin typeface="Verdana" panose="020B0604030504040204" pitchFamily="34" charset="0"/>
              </a:defRPr>
            </a:lvl8pPr>
            <a:lvl9pPr marL="3895725" indent="-228600" defTabSz="925513" eaLnBrk="0" fontAlgn="base" hangingPunct="0">
              <a:spcBef>
                <a:spcPct val="0"/>
              </a:spcBef>
              <a:spcAft>
                <a:spcPct val="0"/>
              </a:spcAft>
              <a:defRPr sz="2400">
                <a:solidFill>
                  <a:schemeClr val="tx1"/>
                </a:solidFill>
                <a:latin typeface="Verdana" panose="020B0604030504040204" pitchFamily="34" charset="0"/>
              </a:defRPr>
            </a:lvl9pPr>
          </a:lstStyle>
          <a:p>
            <a:fld id="{EC27387F-BC98-4120-8966-FF46428F8E1F}" type="slidenum">
              <a:rPr lang="en-GB" altLang="en-US" sz="1000" smtClean="0">
                <a:latin typeface="Arial" panose="020B0604020202020204" pitchFamily="34" charset="0"/>
              </a:rPr>
              <a:pPr/>
              <a:t>9</a:t>
            </a:fld>
            <a:endParaRPr lang="en-GB" altLang="en-US" sz="10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149156380"/>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559A0494-41BC-C8D8-4607-512D21CBDF16}"/>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83805149"/>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81839226-B9DA-2C2C-775F-D14652DFC672}"/>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951526313"/>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7297C53-6D5D-36DA-9498-89DF01046FAC}"/>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462800775"/>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5">
            <a:extLst>
              <a:ext uri="{FF2B5EF4-FFF2-40B4-BE49-F238E27FC236}">
                <a16:creationId xmlns:a16="http://schemas.microsoft.com/office/drawing/2014/main" id="{244A193B-EF94-C51D-A3A9-4DBCAC39E8A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69880526"/>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75ABD0EE-BFC2-9865-C64E-C1630201450D}"/>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652810628"/>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5">
            <a:extLst>
              <a:ext uri="{FF2B5EF4-FFF2-40B4-BE49-F238E27FC236}">
                <a16:creationId xmlns:a16="http://schemas.microsoft.com/office/drawing/2014/main" id="{3A51C4EB-BEB9-B944-3976-0310B7411ABE}"/>
              </a:ext>
            </a:extLst>
          </p:cNvPr>
          <p:cNvSpPr>
            <a:spLocks noGrp="1" noChangeArrowheads="1"/>
          </p:cNvSpPr>
          <p:nvPr>
            <p:ph type="sldNum" sz="quarter" idx="10"/>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4174215149"/>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15">
            <a:extLst>
              <a:ext uri="{FF2B5EF4-FFF2-40B4-BE49-F238E27FC236}">
                <a16:creationId xmlns:a16="http://schemas.microsoft.com/office/drawing/2014/main" id="{70E88946-08A9-AC0C-99DD-73FE5DA7B32E}"/>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954128042"/>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8EDCED71-15E0-DBAE-DBEE-B4F35268138A}"/>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1978324921"/>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23AA0D2F-FF3C-7026-3EB9-80AC418673AB}"/>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3839260741"/>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5">
            <a:extLst>
              <a:ext uri="{FF2B5EF4-FFF2-40B4-BE49-F238E27FC236}">
                <a16:creationId xmlns:a16="http://schemas.microsoft.com/office/drawing/2014/main" id="{99F2928F-3A21-83F9-8CD4-3269D4F8067F}"/>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Tree>
    <p:extLst>
      <p:ext uri="{BB962C8B-B14F-4D97-AF65-F5344CB8AC3E}">
        <p14:creationId xmlns:p14="http://schemas.microsoft.com/office/powerpoint/2010/main" val="2462486808"/>
      </p:ext>
    </p:extLst>
  </p:cSld>
  <p:clrMapOvr>
    <a:masterClrMapping/>
  </p:clrMapOvr>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CD9E89AA-E8DE-4F12-9537-6B0B576425F6}"/>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63CA397-FD73-4071-852E-7D85DEC65FC4}"/>
              </a:ext>
            </a:extLst>
          </p:cNvPr>
          <p:cNvSpPr>
            <a:spLocks noGrp="1" noChangeArrowheads="1"/>
          </p:cNvSpPr>
          <p:nvPr>
            <p:ph type="sldNum" sz="quarter" idx="4"/>
          </p:nvPr>
        </p:nvSpPr>
        <p:spPr bwMode="auto">
          <a:xfrm>
            <a:off x="4419600" y="64008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anose="020B0606020202030204" pitchFamily="34" charset="0"/>
              </a:defRPr>
            </a:lvl1pPr>
          </a:lstStyle>
          <a:p>
            <a:pPr>
              <a:defRPr/>
            </a:pPr>
            <a:r>
              <a:rPr lang="en-US" dirty="0"/>
              <a:t>  Lecture </a:t>
            </a:r>
            <a:r>
              <a:rPr lang="en-US" dirty="0">
                <a:solidFill>
                  <a:srgbClr val="FF0000"/>
                </a:solidFill>
              </a:rPr>
              <a:t>3.1</a:t>
            </a:r>
            <a:br>
              <a:rPr lang="en-US" dirty="0"/>
            </a:br>
            <a:r>
              <a:rPr lang="en-US" dirty="0"/>
              <a:t> Slide </a:t>
            </a:r>
            <a:fld id="{8415D399-4FC0-4EFE-B8B0-D96724DDB0DA}" type="slidenum">
              <a:rPr lang="en-US" smtClean="0"/>
              <a:pPr>
                <a:defRPr/>
              </a:pPr>
              <a:t>‹#›</a:t>
            </a:fld>
            <a:endParaRPr lang="en-US" dirty="0"/>
          </a:p>
        </p:txBody>
      </p:sp>
      <p:sp>
        <p:nvSpPr>
          <p:cNvPr id="1028" name="Rectangle 16">
            <a:extLst>
              <a:ext uri="{FF2B5EF4-FFF2-40B4-BE49-F238E27FC236}">
                <a16:creationId xmlns:a16="http://schemas.microsoft.com/office/drawing/2014/main" id="{B15E7C8C-85E9-415C-980A-C7FC25270632}"/>
              </a:ext>
            </a:extLst>
          </p:cNvPr>
          <p:cNvSpPr>
            <a:spLocks noChangeArrowheads="1"/>
          </p:cNvSpPr>
          <p:nvPr userDrawn="1"/>
        </p:nvSpPr>
        <p:spPr bwMode="auto">
          <a:xfrm>
            <a:off x="1676400" y="64008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sz="1200" dirty="0">
                <a:latin typeface="Arial Narrow" panose="020B0606020202030204" pitchFamily="34" charset="0"/>
              </a:rPr>
              <a:t>Diploma in IT </a:t>
            </a:r>
          </a:p>
          <a:p>
            <a:pPr lvl="1">
              <a:spcBef>
                <a:spcPct val="50000"/>
              </a:spcBef>
              <a:defRPr/>
            </a:pPr>
            <a:r>
              <a:rPr lang="en-US" sz="1200" dirty="0">
                <a:latin typeface="Arial Narrow" panose="020B0606020202030204" pitchFamily="34" charset="0"/>
              </a:rPr>
              <a:t>SDP AY24/25, Sem 4</a:t>
            </a:r>
          </a:p>
        </p:txBody>
      </p:sp>
      <p:sp>
        <p:nvSpPr>
          <p:cNvPr id="1029" name="Line 17">
            <a:extLst>
              <a:ext uri="{FF2B5EF4-FFF2-40B4-BE49-F238E27FC236}">
                <a16:creationId xmlns:a16="http://schemas.microsoft.com/office/drawing/2014/main" id="{8FEA7E27-B3E4-4B41-8B7D-718CF0398A17}"/>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0" name="Rectangle 18">
            <a:extLst>
              <a:ext uri="{FF2B5EF4-FFF2-40B4-BE49-F238E27FC236}">
                <a16:creationId xmlns:a16="http://schemas.microsoft.com/office/drawing/2014/main" id="{7E6EB6C1-ED7F-4855-82C0-7AEBB469AAE7}"/>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endParaRPr lang="en-US"/>
          </a:p>
        </p:txBody>
      </p:sp>
      <p:sp>
        <p:nvSpPr>
          <p:cNvPr id="48130" name="Rectangle 2">
            <a:extLst>
              <a:ext uri="{FF2B5EF4-FFF2-40B4-BE49-F238E27FC236}">
                <a16:creationId xmlns:a16="http://schemas.microsoft.com/office/drawing/2014/main" id="{B47B333A-4660-479A-8856-239960C2F9AD}"/>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2" name="Picture 22" descr="School of ICT">
            <a:extLst>
              <a:ext uri="{FF2B5EF4-FFF2-40B4-BE49-F238E27FC236}">
                <a16:creationId xmlns:a16="http://schemas.microsoft.com/office/drawing/2014/main" id="{9E91CB83-20A5-40D2-9EEF-76A1D857F1E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a:extLst>
              <a:ext uri="{FF2B5EF4-FFF2-40B4-BE49-F238E27FC236}">
                <a16:creationId xmlns:a16="http://schemas.microsoft.com/office/drawing/2014/main" id="{99649865-7186-4888-BFA8-2882EEC0506D}"/>
              </a:ext>
            </a:extLst>
          </p:cNvPr>
          <p:cNvSpPr txBox="1">
            <a:spLocks noChangeArrowheads="1"/>
          </p:cNvSpPr>
          <p:nvPr userDrawn="1"/>
        </p:nvSpPr>
        <p:spPr bwMode="auto">
          <a:xfrm>
            <a:off x="6629400" y="6400800"/>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dirty="0"/>
              <a:t>  Last update: 26/09/2024</a:t>
            </a:r>
          </a:p>
        </p:txBody>
      </p:sp>
      <p:sp>
        <p:nvSpPr>
          <p:cNvPr id="1034" name="MSIPCMContentMarking" descr="{&quot;HashCode&quot;:-1818968269,&quot;Placement&quot;:&quot;Header&quot;,&quot;Top&quot;:0.0,&quot;Left&quot;:0.0,&quot;SlideWidth&quot;:720,&quot;SlideHeight&quot;:540}">
            <a:extLst>
              <a:ext uri="{FF2B5EF4-FFF2-40B4-BE49-F238E27FC236}">
                <a16:creationId xmlns:a16="http://schemas.microsoft.com/office/drawing/2014/main" id="{2D1F2701-8B86-4ED2-8A52-E32B6F85A048}"/>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447" r:id="rId1"/>
    <p:sldLayoutId id="2147484446"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mc:AlternateContent xmlns:mc="http://schemas.openxmlformats.org/markup-compatibility/2006">
    <mc:Choice xmlns:p14="http://schemas.microsoft.com/office/powerpoint/2010/main" Requires="p14">
      <p:transition spd="slow" advTm="20034">
        <p14:ripple/>
      </p:transition>
    </mc:Choice>
    <mc:Fallback>
      <p:transition spd="slow" advTm="20034">
        <p:fade/>
      </p:transition>
    </mc:Fallback>
  </mc:AlternateConten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8.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3.png"/><Relationship Id="rId2" Type="http://schemas.microsoft.com/office/2007/relationships/media" Target="../media/media23.m4a"/><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3.png"/><Relationship Id="rId2" Type="http://schemas.microsoft.com/office/2007/relationships/media" Target="../media/media27.m4a"/><Relationship Id="rId1" Type="http://schemas.openxmlformats.org/officeDocument/2006/relationships/tags" Target="../tags/tag14.xml"/><Relationship Id="rId6" Type="http://schemas.openxmlformats.org/officeDocument/2006/relationships/image" Target="../media/image11.wmf"/><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3.png"/><Relationship Id="rId2" Type="http://schemas.microsoft.com/office/2007/relationships/media" Target="../media/media30.m4a"/><Relationship Id="rId1" Type="http://schemas.openxmlformats.org/officeDocument/2006/relationships/tags" Target="../tags/tag17.xml"/><Relationship Id="rId6" Type="http://schemas.openxmlformats.org/officeDocument/2006/relationships/image" Target="../media/image12.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2.m4a"/><Relationship Id="rId7" Type="http://schemas.openxmlformats.org/officeDocument/2006/relationships/image" Target="../media/image13.wmf"/><Relationship Id="rId2" Type="http://schemas.microsoft.com/office/2007/relationships/media" Target="../media/media32.m4a"/><Relationship Id="rId1" Type="http://schemas.openxmlformats.org/officeDocument/2006/relationships/tags" Target="../tags/tag19.xml"/><Relationship Id="rId6" Type="http://schemas.openxmlformats.org/officeDocument/2006/relationships/oleObject" Target="../embeddings/oleObject1.bin"/><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a:extLst>
              <a:ext uri="{FF2B5EF4-FFF2-40B4-BE49-F238E27FC236}">
                <a16:creationId xmlns:a16="http://schemas.microsoft.com/office/drawing/2014/main" id="{EC319E6A-A38C-4D29-A387-9BBAC3B6E1A6}"/>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ACC7369F-115A-4FA8-B2DD-D28385778A65}"/>
              </a:ext>
            </a:extLst>
          </p:cNvPr>
          <p:cNvSpPr>
            <a:spLocks noGrp="1" noChangeArrowheads="1"/>
          </p:cNvSpPr>
          <p:nvPr>
            <p:ph type="subTitle" idx="1"/>
          </p:nvPr>
        </p:nvSpPr>
        <p:spPr>
          <a:xfrm>
            <a:off x="2400300" y="1676400"/>
            <a:ext cx="6172200" cy="1752600"/>
          </a:xfrm>
        </p:spPr>
        <p:txBody>
          <a:bodyPr/>
          <a:lstStyle/>
          <a:p>
            <a:pPr algn="ctr">
              <a:lnSpc>
                <a:spcPct val="130000"/>
              </a:lnSpc>
              <a:defRPr/>
            </a:pPr>
            <a:r>
              <a:rPr lang="en-GB" sz="4000" b="0" dirty="0">
                <a:solidFill>
                  <a:srgbClr val="0033CC"/>
                </a:solidFill>
                <a:effectLst>
                  <a:outerShdw blurRad="38100" dist="38100" dir="2700000" algn="tl">
                    <a:srgbClr val="C0C0C0"/>
                  </a:outerShdw>
                </a:effectLst>
              </a:rPr>
              <a:t>The State Design Pattern</a:t>
            </a:r>
          </a:p>
          <a:p>
            <a:pPr algn="ctr">
              <a:lnSpc>
                <a:spcPct val="130000"/>
              </a:lnSpc>
              <a:defRPr/>
            </a:pPr>
            <a:endParaRPr lang="en-GB" sz="4000" dirty="0">
              <a:solidFill>
                <a:srgbClr val="0033CC"/>
              </a:solidFill>
              <a:effectLst>
                <a:outerShdw blurRad="38100" dist="38100" dir="2700000" algn="tl">
                  <a:srgbClr val="C0C0C0"/>
                </a:outerShdw>
              </a:effectLst>
            </a:endParaRPr>
          </a:p>
        </p:txBody>
      </p:sp>
      <p:sp>
        <p:nvSpPr>
          <p:cNvPr id="129028" name="Text Box 4">
            <a:extLst>
              <a:ext uri="{FF2B5EF4-FFF2-40B4-BE49-F238E27FC236}">
                <a16:creationId xmlns:a16="http://schemas.microsoft.com/office/drawing/2014/main" id="{C26431FD-0C53-48A3-B670-5B0BD38EC571}"/>
              </a:ext>
            </a:extLst>
          </p:cNvPr>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pitchFamily="34" charset="0"/>
              </a:rPr>
              <a:t>LECTURE </a:t>
            </a:r>
            <a:r>
              <a:rPr lang="en-GB" sz="3600" b="1">
                <a:solidFill>
                  <a:srgbClr val="FF0000"/>
                </a:solidFill>
                <a:effectLst>
                  <a:outerShdw blurRad="38100" dist="38100" dir="2700000" algn="tl">
                    <a:srgbClr val="C0C0C0"/>
                  </a:outerShdw>
                </a:effectLst>
                <a:latin typeface="Tahoma" pitchFamily="34" charset="0"/>
              </a:rPr>
              <a:t>  </a:t>
            </a:r>
          </a:p>
        </p:txBody>
      </p:sp>
      <p:sp>
        <p:nvSpPr>
          <p:cNvPr id="13317" name="Text Box 9">
            <a:extLst>
              <a:ext uri="{FF2B5EF4-FFF2-40B4-BE49-F238E27FC236}">
                <a16:creationId xmlns:a16="http://schemas.microsoft.com/office/drawing/2014/main" id="{B748A8B7-35A4-4975-A67D-92CC1695A5FF}"/>
              </a:ext>
            </a:extLst>
          </p:cNvPr>
          <p:cNvSpPr txBox="1">
            <a:spLocks noChangeArrowheads="1"/>
          </p:cNvSpPr>
          <p:nvPr/>
        </p:nvSpPr>
        <p:spPr bwMode="auto">
          <a:xfrm>
            <a:off x="0" y="152400"/>
            <a:ext cx="175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eaLnBrk="1" hangingPunct="1">
              <a:spcBef>
                <a:spcPct val="50000"/>
              </a:spcBef>
              <a:buClrTx/>
              <a:buSzTx/>
              <a:buFontTx/>
              <a:buNone/>
            </a:pPr>
            <a:r>
              <a:rPr kumimoji="0" lang="en-GB" altLang="en-US" dirty="0">
                <a:solidFill>
                  <a:schemeClr val="bg1"/>
                </a:solidFill>
                <a:latin typeface="Tahoma" panose="020B0604030504040204" pitchFamily="34" charset="0"/>
              </a:rPr>
              <a:t>SDP</a:t>
            </a:r>
          </a:p>
        </p:txBody>
      </p:sp>
      <p:sp>
        <p:nvSpPr>
          <p:cNvPr id="129035" name="Text Box 11">
            <a:extLst>
              <a:ext uri="{FF2B5EF4-FFF2-40B4-BE49-F238E27FC236}">
                <a16:creationId xmlns:a16="http://schemas.microsoft.com/office/drawing/2014/main" id="{5C197F29-90BB-4282-9A61-DAB47FC801E2}"/>
              </a:ext>
            </a:extLst>
          </p:cNvPr>
          <p:cNvSpPr txBox="1">
            <a:spLocks noChangeArrowheads="1"/>
          </p:cNvSpPr>
          <p:nvPr/>
        </p:nvSpPr>
        <p:spPr bwMode="auto">
          <a:xfrm>
            <a:off x="304800" y="5410200"/>
            <a:ext cx="1143000" cy="708025"/>
          </a:xfrm>
          <a:prstGeom prst="rect">
            <a:avLst/>
          </a:prstGeom>
          <a:noFill/>
          <a:ln w="9525">
            <a:noFill/>
            <a:miter lim="800000"/>
            <a:headEnd/>
            <a:tailEnd/>
          </a:ln>
          <a:effectLst/>
        </p:spPr>
        <p:txBody>
          <a:bodyPr>
            <a:spAutoFit/>
          </a:bodyPr>
          <a:lstStyle/>
          <a:p>
            <a:pPr algn="ctr" eaLnBrk="1" hangingPunct="1">
              <a:spcBef>
                <a:spcPct val="50000"/>
              </a:spcBef>
              <a:defRPr/>
            </a:pPr>
            <a:r>
              <a:rPr lang="en-GB" sz="4000" b="1" dirty="0">
                <a:solidFill>
                  <a:schemeClr val="bg1"/>
                </a:solidFill>
                <a:effectLst>
                  <a:outerShdw blurRad="38100" dist="38100" dir="2700000" algn="tl">
                    <a:srgbClr val="C0C0C0"/>
                  </a:outerShdw>
                </a:effectLst>
                <a:latin typeface="Tahoma" pitchFamily="34" charset="0"/>
              </a:rPr>
              <a:t>3.1</a:t>
            </a:r>
            <a:r>
              <a:rPr lang="en-GB"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42A4ADEC-09ED-489F-8906-34458455C7B3}"/>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chemeClr val="tx2"/>
              </a:buClr>
              <a:buSzPct val="140000"/>
              <a:buFont typeface="Wingdings" panose="05000000000000000000" pitchFamily="2" charset="2"/>
              <a:buNone/>
              <a:defRPr/>
            </a:pPr>
            <a:r>
              <a:rPr kumimoji="1" lang="en-GB" b="1" dirty="0">
                <a:latin typeface="Arial Narrow" panose="020B0606020202030204" pitchFamily="34" charset="0"/>
              </a:rPr>
              <a:t>Software Design Patterns</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Diploma in IT </a:t>
            </a:r>
          </a:p>
          <a:p>
            <a:pPr algn="ctr">
              <a:lnSpc>
                <a:spcPct val="90000"/>
              </a:lnSpc>
              <a:spcBef>
                <a:spcPct val="20000"/>
              </a:spcBef>
              <a:buClr>
                <a:schemeClr val="tx2"/>
              </a:buClr>
              <a:buSzPct val="140000"/>
              <a:buFont typeface="Wingdings" panose="05000000000000000000" pitchFamily="2" charset="2"/>
              <a:buNone/>
              <a:defRPr/>
            </a:pPr>
            <a:r>
              <a:rPr kumimoji="1" lang="en-GB" dirty="0">
                <a:latin typeface="Arial Narrow" panose="020B0606020202030204" pitchFamily="34" charset="0"/>
              </a:rPr>
              <a:t>Year 2 (2024/25), Semester 3</a:t>
            </a:r>
            <a:endParaRPr kumimoji="1" lang="en-GB" sz="4000" dirty="0">
              <a:effectLst>
                <a:outerShdw blurRad="38100" dist="38100" dir="2700000" algn="tl">
                  <a:srgbClr val="C0C0C0"/>
                </a:outerShdw>
              </a:effectLst>
            </a:endParaRPr>
          </a:p>
        </p:txBody>
      </p:sp>
      <p:sp>
        <p:nvSpPr>
          <p:cNvPr id="13320" name="Line 15">
            <a:extLst>
              <a:ext uri="{FF2B5EF4-FFF2-40B4-BE49-F238E27FC236}">
                <a16:creationId xmlns:a16="http://schemas.microsoft.com/office/drawing/2014/main" id="{4651175E-01BC-4B2D-A3B8-1CEF4AC85FE5}"/>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pic>
        <p:nvPicPr>
          <p:cNvPr id="13321" name="Picture 16" descr="School of ICT">
            <a:extLst>
              <a:ext uri="{FF2B5EF4-FFF2-40B4-BE49-F238E27FC236}">
                <a16:creationId xmlns:a16="http://schemas.microsoft.com/office/drawing/2014/main" id="{9B1A40A1-DA78-4497-BE19-BEC13482B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417EC56C-74C1-00F5-A8D8-95977E476AB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advTm="20389">
        <p14:ripple/>
      </p:transition>
    </mc:Choice>
    <mc:Fallback>
      <p:transition spd="slow" advTm="203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65C9-57EF-4C09-81BF-26DA0F9704B0}"/>
              </a:ext>
            </a:extLst>
          </p:cNvPr>
          <p:cNvSpPr>
            <a:spLocks noGrp="1"/>
          </p:cNvSpPr>
          <p:nvPr>
            <p:ph type="title"/>
          </p:nvPr>
        </p:nvSpPr>
        <p:spPr/>
        <p:txBody>
          <a:bodyPr/>
          <a:lstStyle/>
          <a:p>
            <a:pPr>
              <a:defRPr/>
            </a:pPr>
            <a:r>
              <a:rPr lang="en-US" dirty="0"/>
              <a:t>New Requirement (as usual…)</a:t>
            </a:r>
          </a:p>
        </p:txBody>
      </p:sp>
      <p:sp>
        <p:nvSpPr>
          <p:cNvPr id="88067" name="Content Placeholder 2">
            <a:extLst>
              <a:ext uri="{FF2B5EF4-FFF2-40B4-BE49-F238E27FC236}">
                <a16:creationId xmlns:a16="http://schemas.microsoft.com/office/drawing/2014/main" id="{0A8D4726-A2E0-4926-B521-CF86F431132D}"/>
              </a:ext>
            </a:extLst>
          </p:cNvPr>
          <p:cNvSpPr>
            <a:spLocks noGrp="1"/>
          </p:cNvSpPr>
          <p:nvPr>
            <p:ph idx="1"/>
          </p:nvPr>
        </p:nvSpPr>
        <p:spPr/>
        <p:txBody>
          <a:bodyPr/>
          <a:lstStyle/>
          <a:p>
            <a:r>
              <a:rPr lang="en-US" altLang="en-US" dirty="0"/>
              <a:t>Toy company wants to make the machines more attractive</a:t>
            </a:r>
          </a:p>
          <a:p>
            <a:pPr lvl="1"/>
            <a:r>
              <a:rPr lang="en-US" altLang="en-US" dirty="0"/>
              <a:t>10% of the time, the customer gets two toys instead of one!</a:t>
            </a:r>
          </a:p>
          <a:p>
            <a:endParaRPr lang="en-US" altLang="en-US" dirty="0"/>
          </a:p>
          <a:p>
            <a:r>
              <a:rPr lang="en-US" altLang="en-US" dirty="0"/>
              <a:t>How do we modify our state machine to handle this new requirement?</a:t>
            </a:r>
          </a:p>
        </p:txBody>
      </p:sp>
      <p:pic>
        <p:nvPicPr>
          <p:cNvPr id="6" name="Audio 5">
            <a:hlinkClick r:id="" action="ppaction://media"/>
            <a:extLst>
              <a:ext uri="{FF2B5EF4-FFF2-40B4-BE49-F238E27FC236}">
                <a16:creationId xmlns:a16="http://schemas.microsoft.com/office/drawing/2014/main" id="{EA39F034-69E7-10D6-B069-FA225A5B146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B973EDD-3E70-4008-9918-6C5708C81A1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9002">
        <p14:ripple/>
      </p:transition>
    </mc:Choice>
    <mc:Fallback xmlns="">
      <p:transition spd="slow" advTm="29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animEffect transition="in" filter="fade">
                                      <p:cBhvr>
                                        <p:cTn id="11" dur="5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7640-2C98-4AF5-A5BF-F707B2D7299E}"/>
              </a:ext>
            </a:extLst>
          </p:cNvPr>
          <p:cNvSpPr>
            <a:spLocks noGrp="1"/>
          </p:cNvSpPr>
          <p:nvPr>
            <p:ph type="title"/>
          </p:nvPr>
        </p:nvSpPr>
        <p:spPr/>
        <p:txBody>
          <a:bodyPr/>
          <a:lstStyle/>
          <a:p>
            <a:pPr>
              <a:defRPr/>
            </a:pPr>
            <a:r>
              <a:rPr lang="en-US" dirty="0"/>
              <a:t>New State Machine</a:t>
            </a:r>
          </a:p>
        </p:txBody>
      </p:sp>
      <p:pic>
        <p:nvPicPr>
          <p:cNvPr id="90116" name="Picture 4">
            <a:extLst>
              <a:ext uri="{FF2B5EF4-FFF2-40B4-BE49-F238E27FC236}">
                <a16:creationId xmlns:a16="http://schemas.microsoft.com/office/drawing/2014/main" id="{4DD1F171-53D7-42E5-A0D9-B41C01A2CC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8" y="1181100"/>
            <a:ext cx="8086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8EA9732-3365-D133-C863-F789E26A7887}"/>
              </a:ext>
            </a:extLst>
          </p:cNvPr>
          <p:cNvSpPr/>
          <p:nvPr/>
        </p:nvSpPr>
        <p:spPr bwMode="auto">
          <a:xfrm>
            <a:off x="3154363" y="3352800"/>
            <a:ext cx="2408237" cy="5334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D647A1F5-60CB-DBA9-367B-81B803DC5FDE}"/>
              </a:ext>
            </a:extLst>
          </p:cNvPr>
          <p:cNvSpPr/>
          <p:nvPr/>
        </p:nvSpPr>
        <p:spPr bwMode="auto">
          <a:xfrm>
            <a:off x="3886200" y="4057650"/>
            <a:ext cx="1828800" cy="32385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5B9BEDAD-35BA-01AF-ABCB-55F7CB668F50}"/>
              </a:ext>
            </a:extLst>
          </p:cNvPr>
          <p:cNvSpPr/>
          <p:nvPr/>
        </p:nvSpPr>
        <p:spPr bwMode="auto">
          <a:xfrm>
            <a:off x="5105400" y="3014018"/>
            <a:ext cx="1371600" cy="54833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A17604A3-F190-AC1C-E6E7-73EFFBF30A43}"/>
              </a:ext>
            </a:extLst>
          </p:cNvPr>
          <p:cNvSpPr/>
          <p:nvPr/>
        </p:nvSpPr>
        <p:spPr bwMode="auto">
          <a:xfrm>
            <a:off x="6858000" y="4572000"/>
            <a:ext cx="1524000" cy="304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5" name="Audio 14">
            <a:hlinkClick r:id="" action="ppaction://media"/>
            <a:extLst>
              <a:ext uri="{FF2B5EF4-FFF2-40B4-BE49-F238E27FC236}">
                <a16:creationId xmlns:a16="http://schemas.microsoft.com/office/drawing/2014/main" id="{511E85C7-F0C7-4AAD-10A9-4A4C030F2E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F96F6327-FD74-0B8E-34C5-17F1E9E90049}"/>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11</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6717">
        <p14:ripple/>
      </p:transition>
    </mc:Choice>
    <mc:Fallback xmlns="">
      <p:transition spd="slow" advTm="567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5"/>
                </p:tgtEl>
              </p:cMediaNode>
            </p:audio>
          </p:childTnLst>
        </p:cTn>
      </p:par>
    </p:tnLst>
    <p:bldLst>
      <p:bldP spid="4" grpId="0" animBg="1"/>
      <p:bldP spid="4" grpId="1" animBg="1"/>
      <p:bldP spid="5" grpId="0" animBg="1"/>
      <p:bldP spid="5" grpId="1"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ECE8-57E0-4100-A2C8-605676FF88F3}"/>
              </a:ext>
            </a:extLst>
          </p:cNvPr>
          <p:cNvSpPr>
            <a:spLocks noGrp="1"/>
          </p:cNvSpPr>
          <p:nvPr>
            <p:ph type="title"/>
          </p:nvPr>
        </p:nvSpPr>
        <p:spPr/>
        <p:txBody>
          <a:bodyPr/>
          <a:lstStyle/>
          <a:p>
            <a:pPr>
              <a:defRPr/>
            </a:pPr>
            <a:r>
              <a:rPr lang="en-US" dirty="0"/>
              <a:t>What Changes?</a:t>
            </a:r>
          </a:p>
        </p:txBody>
      </p:sp>
      <p:sp>
        <p:nvSpPr>
          <p:cNvPr id="62468" name="Content Placeholder 2">
            <a:extLst>
              <a:ext uri="{FF2B5EF4-FFF2-40B4-BE49-F238E27FC236}">
                <a16:creationId xmlns:a16="http://schemas.microsoft.com/office/drawing/2014/main" id="{AD576A2A-D024-4D6E-8483-5463DCDAF55E}"/>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defRPr/>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OUT_OF_STOCK = 0;</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IDLE = 1;</a:t>
            </a:r>
          </a:p>
          <a:p>
            <a:pPr marL="0" indent="0">
              <a:buFont typeface="Wingdings" panose="05000000000000000000" pitchFamily="2" charset="2"/>
              <a:buNone/>
              <a:defRPr/>
            </a:pPr>
            <a:r>
              <a:rPr lang="en-US" altLang="en-US" sz="2000" dirty="0">
                <a:latin typeface="Courier" pitchFamily="49" charset="0"/>
              </a:rPr>
              <a:t>  </a:t>
            </a:r>
            <a:r>
              <a:rPr lang="en-US" altLang="en-US" sz="2000" dirty="0" err="1">
                <a:latin typeface="Courier" pitchFamily="49" charset="0"/>
              </a:rPr>
              <a:t>const</a:t>
            </a:r>
            <a:r>
              <a:rPr lang="en-US" altLang="en-US" sz="2000" dirty="0">
                <a:latin typeface="Courier" pitchFamily="49" charset="0"/>
              </a:rPr>
              <a:t> </a:t>
            </a:r>
            <a:r>
              <a:rPr lang="en-US" altLang="en-US" sz="2000" dirty="0" err="1">
                <a:latin typeface="Courier" pitchFamily="49" charset="0"/>
              </a:rPr>
              <a:t>int</a:t>
            </a:r>
            <a:r>
              <a:rPr lang="en-US" altLang="en-US" sz="2000" dirty="0">
                <a:latin typeface="Courier" pitchFamily="49" charset="0"/>
              </a:rPr>
              <a:t> HAS_COIN = 2;</a:t>
            </a:r>
          </a:p>
          <a:p>
            <a:pPr marL="0" indent="0">
              <a:buFont typeface="Wingdings" panose="05000000000000000000" pitchFamily="2" charset="2"/>
              <a:buNone/>
              <a:defRPr/>
            </a:pPr>
            <a:r>
              <a:rPr lang="en-US" altLang="en-US" sz="2000" dirty="0">
                <a:latin typeface="Courier" pitchFamily="49" charset="0"/>
              </a:rPr>
              <a:t>  </a:t>
            </a:r>
            <a:r>
              <a:rPr lang="en-US" altLang="en-US" sz="2000" dirty="0" err="1">
                <a:solidFill>
                  <a:srgbClr val="FF0000"/>
                </a:solidFill>
                <a:latin typeface="Courier" pitchFamily="49" charset="0"/>
              </a:rPr>
              <a:t>const</a:t>
            </a: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int</a:t>
            </a:r>
            <a:r>
              <a:rPr lang="en-US" altLang="en-US" sz="2000" dirty="0">
                <a:solidFill>
                  <a:srgbClr val="FF0000"/>
                </a:solidFill>
                <a:latin typeface="Courier" pitchFamily="49" charset="0"/>
              </a:rPr>
              <a:t> WINNER = 3;</a:t>
            </a:r>
          </a:p>
          <a:p>
            <a:pPr marL="0" indent="0">
              <a:buFont typeface="Wingdings" panose="05000000000000000000" pitchFamily="2" charset="2"/>
              <a:buNone/>
              <a:defRPr/>
            </a:pPr>
            <a:endParaRPr lang="en-US" altLang="en-US" sz="2000" dirty="0">
              <a:latin typeface="Courier" pitchFamily="49" charset="0"/>
            </a:endParaRPr>
          </a:p>
          <a:p>
            <a:pPr marL="0" indent="0">
              <a:buFont typeface="Wingdings" panose="05000000000000000000" pitchFamily="2" charset="2"/>
              <a:buNone/>
              <a:defRPr/>
            </a:pPr>
            <a:r>
              <a:rPr lang="en-US" altLang="en-US" sz="2000" dirty="0">
                <a:latin typeface="Courier" pitchFamily="49" charset="0"/>
              </a:rPr>
              <a:t>  </a:t>
            </a:r>
            <a:r>
              <a:rPr lang="en-US" altLang="en-US" sz="2000" kern="1200" dirty="0">
                <a:solidFill>
                  <a:srgbClr val="0033CC"/>
                </a:solidFill>
                <a:latin typeface="Courier" pitchFamily="49" charset="0"/>
              </a:rPr>
              <a:t>// new code to handle WINNER state in all of </a:t>
            </a:r>
          </a:p>
          <a:p>
            <a:pPr marL="0" indent="0">
              <a:buFont typeface="Wingdings" panose="05000000000000000000" pitchFamily="2" charset="2"/>
              <a:buNone/>
              <a:defRPr/>
            </a:pPr>
            <a:r>
              <a:rPr lang="en-US" altLang="en-US" sz="2000" kern="1200" dirty="0">
                <a:solidFill>
                  <a:srgbClr val="0033CC"/>
                </a:solidFill>
                <a:latin typeface="Courier" pitchFamily="49" charset="0"/>
              </a:rPr>
              <a:t>  //   these methods!</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 … }</a:t>
            </a:r>
          </a:p>
          <a:p>
            <a:pPr marL="0" indent="0">
              <a:buFont typeface="Wingdings" panose="05000000000000000000" pitchFamily="2" charset="2"/>
              <a:buNone/>
              <a:defRPr/>
            </a:pPr>
            <a:r>
              <a:rPr lang="en-US" altLang="en-US" sz="2000" dirty="0">
                <a:latin typeface="Courier" pitchFamily="49" charset="0"/>
              </a:rPr>
              <a:t>  public void restock(</a:t>
            </a:r>
            <a:r>
              <a:rPr lang="en-US" altLang="en-US" sz="2000" dirty="0" err="1">
                <a:latin typeface="Courier" pitchFamily="49" charset="0"/>
              </a:rPr>
              <a:t>int</a:t>
            </a:r>
            <a:r>
              <a:rPr lang="en-US" altLang="en-US" sz="2000" dirty="0">
                <a:latin typeface="Courier" pitchFamily="49" charset="0"/>
              </a:rPr>
              <a:t> amount) { … }</a:t>
            </a:r>
          </a:p>
          <a:p>
            <a:pPr marL="0" indent="0">
              <a:buFont typeface="Wingdings" panose="05000000000000000000" pitchFamily="2" charset="2"/>
              <a:buNone/>
              <a:defRPr/>
            </a:pPr>
            <a:r>
              <a:rPr lang="en-US" altLang="en-US" sz="2000" dirty="0">
                <a:latin typeface="Courier" pitchFamily="49" charset="0"/>
              </a:rPr>
              <a:t>}</a:t>
            </a:r>
          </a:p>
        </p:txBody>
      </p:sp>
      <p:pic>
        <p:nvPicPr>
          <p:cNvPr id="6" name="Audio 5">
            <a:hlinkClick r:id="" action="ppaction://media"/>
            <a:extLst>
              <a:ext uri="{FF2B5EF4-FFF2-40B4-BE49-F238E27FC236}">
                <a16:creationId xmlns:a16="http://schemas.microsoft.com/office/drawing/2014/main" id="{84844B6A-3EC6-0D91-9917-F3E9B2AAEA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0440F1F9-E4EC-D0BD-88D4-3116B516E3B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12</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40188">
        <p14:ripple/>
      </p:transition>
    </mc:Choice>
    <mc:Fallback xmlns="">
      <p:transition spd="slow" advTm="401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81F3-BD38-424A-A6C3-32F7A16821BC}"/>
              </a:ext>
            </a:extLst>
          </p:cNvPr>
          <p:cNvSpPr>
            <a:spLocks noGrp="1"/>
          </p:cNvSpPr>
          <p:nvPr>
            <p:ph type="title"/>
          </p:nvPr>
        </p:nvSpPr>
        <p:spPr/>
        <p:txBody>
          <a:bodyPr/>
          <a:lstStyle/>
          <a:p>
            <a:pPr>
              <a:defRPr/>
            </a:pPr>
            <a:r>
              <a:rPr lang="en-US" dirty="0"/>
              <a:t>Issues with Current Implementation</a:t>
            </a:r>
          </a:p>
        </p:txBody>
      </p:sp>
      <p:sp>
        <p:nvSpPr>
          <p:cNvPr id="94211" name="Content Placeholder 2">
            <a:extLst>
              <a:ext uri="{FF2B5EF4-FFF2-40B4-BE49-F238E27FC236}">
                <a16:creationId xmlns:a16="http://schemas.microsoft.com/office/drawing/2014/main" id="{3410AB47-E6A4-49DD-BA98-6F44ADF415C1}"/>
              </a:ext>
            </a:extLst>
          </p:cNvPr>
          <p:cNvSpPr>
            <a:spLocks noGrp="1"/>
          </p:cNvSpPr>
          <p:nvPr>
            <p:ph idx="1"/>
          </p:nvPr>
        </p:nvSpPr>
        <p:spPr/>
        <p:txBody>
          <a:bodyPr/>
          <a:lstStyle/>
          <a:p>
            <a:r>
              <a:rPr lang="en-US" altLang="en-US"/>
              <a:t>Whenever a new state has to be added or removed, all methods that cause transitions are affected</a:t>
            </a:r>
          </a:p>
          <a:p>
            <a:r>
              <a:rPr lang="en-US" altLang="en-US"/>
              <a:t>Lots of “if” statements that are hard to maintain</a:t>
            </a:r>
          </a:p>
        </p:txBody>
      </p:sp>
      <p:pic>
        <p:nvPicPr>
          <p:cNvPr id="6" name="Audio 5">
            <a:hlinkClick r:id="" action="ppaction://media"/>
            <a:extLst>
              <a:ext uri="{FF2B5EF4-FFF2-40B4-BE49-F238E27FC236}">
                <a16:creationId xmlns:a16="http://schemas.microsoft.com/office/drawing/2014/main" id="{D1914711-1224-D2DA-C716-BFA56A97CD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256181D-409D-1C4A-5F2E-53425F12B726}"/>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13</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3167">
        <p14:ripple/>
      </p:transition>
    </mc:Choice>
    <mc:Fallback xmlns="">
      <p:transition spd="slow" advTm="231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F2F86712-0354-4294-AE46-22589B889E31}"/>
              </a:ext>
            </a:extLst>
          </p:cNvPr>
          <p:cNvSpPr>
            <a:spLocks noChangeArrowheads="1"/>
          </p:cNvSpPr>
          <p:nvPr/>
        </p:nvSpPr>
        <p:spPr bwMode="auto">
          <a:xfrm>
            <a:off x="495300" y="914400"/>
            <a:ext cx="8077200" cy="1752600"/>
          </a:xfrm>
          <a:prstGeom prst="rect">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SG" altLang="en-US" sz="2400" b="0">
              <a:latin typeface="Verdana" panose="020B0604030504040204" pitchFamily="34" charset="0"/>
            </a:endParaRPr>
          </a:p>
        </p:txBody>
      </p:sp>
      <p:sp>
        <p:nvSpPr>
          <p:cNvPr id="41987" name="Content Placeholder 2">
            <a:extLst>
              <a:ext uri="{FF2B5EF4-FFF2-40B4-BE49-F238E27FC236}">
                <a16:creationId xmlns:a16="http://schemas.microsoft.com/office/drawing/2014/main" id="{F73DC46C-222C-4A11-86CC-882950C5BD9B}"/>
              </a:ext>
            </a:extLst>
          </p:cNvPr>
          <p:cNvSpPr>
            <a:spLocks noGrp="1"/>
          </p:cNvSpPr>
          <p:nvPr>
            <p:ph idx="1"/>
          </p:nvPr>
        </p:nvSpPr>
        <p:spPr>
          <a:xfrm>
            <a:off x="342900" y="914400"/>
            <a:ext cx="8153400" cy="5181600"/>
          </a:xfrm>
        </p:spPr>
        <p:txBody>
          <a:bodyPr/>
          <a:lstStyle/>
          <a:p>
            <a:pPr marL="0" indent="0" algn="ctr">
              <a:buFont typeface="Wingdings" panose="05000000000000000000" pitchFamily="2" charset="2"/>
              <a:buNone/>
            </a:pPr>
            <a:r>
              <a:rPr lang="en-US" altLang="en-US" dirty="0"/>
              <a:t>Principle: “Program to an interface, not an implementation”</a:t>
            </a:r>
          </a:p>
          <a:p>
            <a:pPr marL="457200" lvl="1" indent="0" algn="ctr">
              <a:buFont typeface="Wingdings" panose="05000000000000000000" pitchFamily="2" charset="2"/>
              <a:buNone/>
            </a:pPr>
            <a:r>
              <a:rPr lang="en-US" altLang="en-US" dirty="0"/>
              <a:t>Note: “interface” means “supertype”</a:t>
            </a:r>
          </a:p>
          <a:p>
            <a:pPr marL="457200" lvl="1" indent="0" algn="ctr">
              <a:buFont typeface="Wingdings" panose="05000000000000000000" pitchFamily="2" charset="2"/>
              <a:buNone/>
            </a:pPr>
            <a:endParaRPr lang="en-US" altLang="en-US" dirty="0"/>
          </a:p>
          <a:p>
            <a:pPr marL="0" indent="0"/>
            <a:r>
              <a:rPr lang="en-US" altLang="en-US" dirty="0"/>
              <a:t>Coding to an implementation:</a:t>
            </a:r>
          </a:p>
          <a:p>
            <a:pPr marL="457200" lvl="1" indent="0">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Dog d = new Dog();</a:t>
            </a:r>
          </a:p>
          <a:p>
            <a:pPr marL="457200" lvl="1" indent="0">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d.bark</a:t>
            </a:r>
            <a:r>
              <a:rPr lang="en-US" altLang="en-US" dirty="0">
                <a:latin typeface="Courier New" panose="02070309020205020404" pitchFamily="49" charset="0"/>
                <a:cs typeface="Courier New" panose="02070309020205020404" pitchFamily="49" charset="0"/>
              </a:rPr>
              <a:t>();</a:t>
            </a:r>
          </a:p>
          <a:p>
            <a:pPr marL="0" indent="0"/>
            <a:r>
              <a:rPr lang="en-US" altLang="en-US" dirty="0"/>
              <a:t>Coding to an interface:</a:t>
            </a:r>
          </a:p>
          <a:p>
            <a:pPr marL="457200" lvl="1" indent="0">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Animal a = </a:t>
            </a:r>
            <a:r>
              <a:rPr lang="en-US" altLang="en-US" dirty="0" err="1">
                <a:latin typeface="Courier New" panose="02070309020205020404" pitchFamily="49" charset="0"/>
                <a:cs typeface="Courier New" panose="02070309020205020404" pitchFamily="49" charset="0"/>
              </a:rPr>
              <a:t>getAnimal</a:t>
            </a:r>
            <a:r>
              <a:rPr lang="en-US" altLang="en-US" dirty="0">
                <a:latin typeface="Courier New" panose="02070309020205020404" pitchFamily="49" charset="0"/>
                <a:cs typeface="Courier New" panose="02070309020205020404" pitchFamily="49" charset="0"/>
              </a:rPr>
              <a:t>();</a:t>
            </a:r>
          </a:p>
          <a:p>
            <a:pPr marL="457200" lvl="1" indent="0">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a.makeSound</a:t>
            </a:r>
            <a:r>
              <a:rPr lang="en-US" altLang="en-US"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2486670A-534F-4BA6-B6B9-C95513404138}"/>
              </a:ext>
            </a:extLst>
          </p:cNvPr>
          <p:cNvSpPr>
            <a:spLocks noGrp="1"/>
          </p:cNvSpPr>
          <p:nvPr>
            <p:ph type="title"/>
          </p:nvPr>
        </p:nvSpPr>
        <p:spPr>
          <a:xfrm>
            <a:off x="152400" y="14330"/>
            <a:ext cx="8991600" cy="685800"/>
          </a:xfrm>
        </p:spPr>
        <p:txBody>
          <a:bodyPr/>
          <a:lstStyle/>
          <a:p>
            <a:pPr>
              <a:defRPr/>
            </a:pPr>
            <a:r>
              <a:rPr lang="en-US" dirty="0"/>
              <a:t>Let’s Apply a Design Principle</a:t>
            </a:r>
            <a:endParaRPr lang="en-SG" dirty="0"/>
          </a:p>
        </p:txBody>
      </p:sp>
      <p:pic>
        <p:nvPicPr>
          <p:cNvPr id="41990" name="Picture 2">
            <a:extLst>
              <a:ext uri="{FF2B5EF4-FFF2-40B4-BE49-F238E27FC236}">
                <a16:creationId xmlns:a16="http://schemas.microsoft.com/office/drawing/2014/main" id="{D654DBE4-46D6-4E33-96F1-95F7856724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820988"/>
            <a:ext cx="13716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
            <a:extLst>
              <a:ext uri="{FF2B5EF4-FFF2-40B4-BE49-F238E27FC236}">
                <a16:creationId xmlns:a16="http://schemas.microsoft.com/office/drawing/2014/main" id="{9F480B90-04BF-4DBF-BEE4-E380B519D1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54775" y="4038600"/>
            <a:ext cx="15986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2" name="Elbow Connector 5">
            <a:extLst>
              <a:ext uri="{FF2B5EF4-FFF2-40B4-BE49-F238E27FC236}">
                <a16:creationId xmlns:a16="http://schemas.microsoft.com/office/drawing/2014/main" id="{CA9C849E-4DCF-4A0A-82F2-4A2A89300595}"/>
              </a:ext>
            </a:extLst>
          </p:cNvPr>
          <p:cNvCxnSpPr>
            <a:cxnSpLocks noChangeShapeType="1"/>
          </p:cNvCxnSpPr>
          <p:nvPr/>
        </p:nvCxnSpPr>
        <p:spPr bwMode="auto">
          <a:xfrm flipV="1">
            <a:off x="2971800" y="3657600"/>
            <a:ext cx="3505200" cy="762000"/>
          </a:xfrm>
          <a:prstGeom prst="bentConnector3">
            <a:avLst>
              <a:gd name="adj1" fmla="val 65750"/>
            </a:avLst>
          </a:prstGeom>
          <a:noFill/>
          <a:ln w="28575" algn="ctr">
            <a:solidFill>
              <a:srgbClr val="FF0000"/>
            </a:solidFill>
            <a:round/>
            <a:headEnd type="none" w="sm" len="sm"/>
            <a:tailEnd type="triangle" w="med" len="med"/>
          </a:ln>
        </p:spPr>
      </p:cxnSp>
      <p:cxnSp>
        <p:nvCxnSpPr>
          <p:cNvPr id="41993" name="Elbow Connector 12">
            <a:extLst>
              <a:ext uri="{FF2B5EF4-FFF2-40B4-BE49-F238E27FC236}">
                <a16:creationId xmlns:a16="http://schemas.microsoft.com/office/drawing/2014/main" id="{74AF0F6C-209C-4DD3-B370-A887AA62EB4A}"/>
              </a:ext>
            </a:extLst>
          </p:cNvPr>
          <p:cNvCxnSpPr>
            <a:cxnSpLocks noChangeShapeType="1"/>
          </p:cNvCxnSpPr>
          <p:nvPr/>
        </p:nvCxnSpPr>
        <p:spPr bwMode="auto">
          <a:xfrm flipV="1">
            <a:off x="4038600" y="5029200"/>
            <a:ext cx="2438400" cy="987425"/>
          </a:xfrm>
          <a:prstGeom prst="bentConnector3">
            <a:avLst>
              <a:gd name="adj1" fmla="val 77884"/>
            </a:avLst>
          </a:prstGeom>
          <a:noFill/>
          <a:ln w="28575" algn="ctr">
            <a:solidFill>
              <a:srgbClr val="FF0000"/>
            </a:solidFill>
            <a:round/>
            <a:headEnd type="none" w="sm" len="sm"/>
            <a:tailEnd type="triangle" w="med" len="med"/>
          </a:ln>
        </p:spPr>
      </p:cxnSp>
      <p:pic>
        <p:nvPicPr>
          <p:cNvPr id="13" name="Audio 12">
            <a:hlinkClick r:id="" action="ppaction://media"/>
            <a:extLst>
              <a:ext uri="{FF2B5EF4-FFF2-40B4-BE49-F238E27FC236}">
                <a16:creationId xmlns:a16="http://schemas.microsoft.com/office/drawing/2014/main" id="{DDBDD087-2D8E-CEEF-DCAF-59F312E9E5A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6" name="Slide Number Placeholder 3">
            <a:extLst>
              <a:ext uri="{FF2B5EF4-FFF2-40B4-BE49-F238E27FC236}">
                <a16:creationId xmlns:a16="http://schemas.microsoft.com/office/drawing/2014/main" id="{455BBA39-8789-80AD-5F15-01829389FF9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14</a:t>
            </a:fld>
            <a:endParaRPr lang="en-US"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advTm="102706">
        <p14:ripple/>
      </p:transition>
    </mc:Choice>
    <mc:Fallback>
      <p:transition spd="slow" advTm="102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1986"/>
                                        </p:tgtEl>
                                        <p:attrNameLst>
                                          <p:attrName>style.visibility</p:attrName>
                                        </p:attrNameLst>
                                      </p:cBhvr>
                                      <p:to>
                                        <p:strVal val="visible"/>
                                      </p:to>
                                    </p:set>
                                    <p:animEffect transition="in" filter="fade">
                                      <p:cBhvr>
                                        <p:cTn id="11" dur="500"/>
                                        <p:tgtEl>
                                          <p:spTgt spid="41986"/>
                                        </p:tgtEl>
                                      </p:cBhvr>
                                    </p:animEffect>
                                  </p:childTnLst>
                                </p:cTn>
                              </p:par>
                              <p:par>
                                <p:cTn id="12" presetID="10" presetClass="entr" presetSubtype="0" fill="hold" nodeType="withEffect">
                                  <p:stCondLst>
                                    <p:cond delay="0"/>
                                  </p:stCondLst>
                                  <p:childTnLst>
                                    <p:set>
                                      <p:cBhvr>
                                        <p:cTn id="13" dur="1" fill="hold">
                                          <p:stCondLst>
                                            <p:cond delay="0"/>
                                          </p:stCondLst>
                                        </p:cTn>
                                        <p:tgtEl>
                                          <p:spTgt spid="41987">
                                            <p:txEl>
                                              <p:pRg st="0" end="0"/>
                                            </p:txEl>
                                          </p:spTgt>
                                        </p:tgtEl>
                                        <p:attrNameLst>
                                          <p:attrName>style.visibility</p:attrName>
                                        </p:attrNameLst>
                                      </p:cBhvr>
                                      <p:to>
                                        <p:strVal val="visible"/>
                                      </p:to>
                                    </p:set>
                                    <p:animEffect transition="in" filter="fade">
                                      <p:cBhvr>
                                        <p:cTn id="14" dur="500"/>
                                        <p:tgtEl>
                                          <p:spTgt spid="4198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1987">
                                            <p:txEl>
                                              <p:pRg st="1" end="1"/>
                                            </p:txEl>
                                          </p:spTgt>
                                        </p:tgtEl>
                                        <p:attrNameLst>
                                          <p:attrName>style.visibility</p:attrName>
                                        </p:attrNameLst>
                                      </p:cBhvr>
                                      <p:to>
                                        <p:strVal val="visible"/>
                                      </p:to>
                                    </p:set>
                                    <p:animEffect transition="in" filter="fade">
                                      <p:cBhvr>
                                        <p:cTn id="17" dur="500"/>
                                        <p:tgtEl>
                                          <p:spTgt spid="419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fade">
                                      <p:cBhvr>
                                        <p:cTn id="22" dur="500"/>
                                        <p:tgtEl>
                                          <p:spTgt spid="41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90"/>
                                        </p:tgtEl>
                                        <p:attrNameLst>
                                          <p:attrName>style.visibility</p:attrName>
                                        </p:attrNameLst>
                                      </p:cBhvr>
                                      <p:to>
                                        <p:strVal val="visible"/>
                                      </p:to>
                                    </p:set>
                                    <p:animEffect transition="in" filter="fade">
                                      <p:cBhvr>
                                        <p:cTn id="27" dur="500"/>
                                        <p:tgtEl>
                                          <p:spTgt spid="41990"/>
                                        </p:tgtEl>
                                      </p:cBhvr>
                                    </p:animEffect>
                                  </p:childTnLst>
                                </p:cTn>
                              </p:par>
                              <p:par>
                                <p:cTn id="28" presetID="10" presetClass="entr" presetSubtype="0" fill="hold" nodeType="withEffect">
                                  <p:stCondLst>
                                    <p:cond delay="0"/>
                                  </p:stCondLst>
                                  <p:childTnLst>
                                    <p:set>
                                      <p:cBhvr>
                                        <p:cTn id="29" dur="1" fill="hold">
                                          <p:stCondLst>
                                            <p:cond delay="0"/>
                                          </p:stCondLst>
                                        </p:cTn>
                                        <p:tgtEl>
                                          <p:spTgt spid="41987">
                                            <p:txEl>
                                              <p:pRg st="4" end="4"/>
                                            </p:txEl>
                                          </p:spTgt>
                                        </p:tgtEl>
                                        <p:attrNameLst>
                                          <p:attrName>style.visibility</p:attrName>
                                        </p:attrNameLst>
                                      </p:cBhvr>
                                      <p:to>
                                        <p:strVal val="visible"/>
                                      </p:to>
                                    </p:set>
                                    <p:animEffect transition="in" filter="fade">
                                      <p:cBhvr>
                                        <p:cTn id="30" dur="500"/>
                                        <p:tgtEl>
                                          <p:spTgt spid="4198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987">
                                            <p:txEl>
                                              <p:pRg st="5" end="5"/>
                                            </p:txEl>
                                          </p:spTgt>
                                        </p:tgtEl>
                                        <p:attrNameLst>
                                          <p:attrName>style.visibility</p:attrName>
                                        </p:attrNameLst>
                                      </p:cBhvr>
                                      <p:to>
                                        <p:strVal val="visible"/>
                                      </p:to>
                                    </p:set>
                                    <p:animEffect transition="in" filter="fade">
                                      <p:cBhvr>
                                        <p:cTn id="35" dur="500"/>
                                        <p:tgtEl>
                                          <p:spTgt spid="41987">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41992"/>
                                        </p:tgtEl>
                                        <p:attrNameLst>
                                          <p:attrName>style.visibility</p:attrName>
                                        </p:attrNameLst>
                                      </p:cBhvr>
                                      <p:to>
                                        <p:strVal val="visible"/>
                                      </p:to>
                                    </p:set>
                                    <p:animEffect transition="in" filter="wipe(left)">
                                      <p:cBhvr>
                                        <p:cTn id="39" dur="500"/>
                                        <p:tgtEl>
                                          <p:spTgt spid="419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987">
                                            <p:txEl>
                                              <p:pRg st="6" end="6"/>
                                            </p:txEl>
                                          </p:spTgt>
                                        </p:tgtEl>
                                        <p:attrNameLst>
                                          <p:attrName>style.visibility</p:attrName>
                                        </p:attrNameLst>
                                      </p:cBhvr>
                                      <p:to>
                                        <p:strVal val="visible"/>
                                      </p:to>
                                    </p:set>
                                    <p:animEffect transition="in" filter="fade">
                                      <p:cBhvr>
                                        <p:cTn id="44" dur="500"/>
                                        <p:tgtEl>
                                          <p:spTgt spid="41987">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991"/>
                                        </p:tgtEl>
                                        <p:attrNameLst>
                                          <p:attrName>style.visibility</p:attrName>
                                        </p:attrNameLst>
                                      </p:cBhvr>
                                      <p:to>
                                        <p:strVal val="visible"/>
                                      </p:to>
                                    </p:set>
                                    <p:animEffect transition="in" filter="fade">
                                      <p:cBhvr>
                                        <p:cTn id="49" dur="500"/>
                                        <p:tgtEl>
                                          <p:spTgt spid="4199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987">
                                            <p:txEl>
                                              <p:pRg st="7" end="7"/>
                                            </p:txEl>
                                          </p:spTgt>
                                        </p:tgtEl>
                                        <p:attrNameLst>
                                          <p:attrName>style.visibility</p:attrName>
                                        </p:attrNameLst>
                                      </p:cBhvr>
                                      <p:to>
                                        <p:strVal val="visible"/>
                                      </p:to>
                                    </p:set>
                                    <p:animEffect transition="in" filter="fade">
                                      <p:cBhvr>
                                        <p:cTn id="54" dur="500"/>
                                        <p:tgtEl>
                                          <p:spTgt spid="4198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1987">
                                            <p:txEl>
                                              <p:pRg st="8" end="8"/>
                                            </p:txEl>
                                          </p:spTgt>
                                        </p:tgtEl>
                                        <p:attrNameLst>
                                          <p:attrName>style.visibility</p:attrName>
                                        </p:attrNameLst>
                                      </p:cBhvr>
                                      <p:to>
                                        <p:strVal val="visible"/>
                                      </p:to>
                                    </p:set>
                                    <p:animEffect transition="in" filter="fade">
                                      <p:cBhvr>
                                        <p:cTn id="59" dur="500"/>
                                        <p:tgtEl>
                                          <p:spTgt spid="41987">
                                            <p:txEl>
                                              <p:pRg st="8" end="8"/>
                                            </p:txEl>
                                          </p:spTgt>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41993"/>
                                        </p:tgtEl>
                                        <p:attrNameLst>
                                          <p:attrName>style.visibility</p:attrName>
                                        </p:attrNameLst>
                                      </p:cBhvr>
                                      <p:to>
                                        <p:strVal val="visible"/>
                                      </p:to>
                                    </p:set>
                                    <p:animEffect transition="in" filter="wipe(left)">
                                      <p:cBhvr>
                                        <p:cTn id="63"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13"/>
                </p:tgtEl>
              </p:cMediaNode>
            </p:audio>
          </p:childTnLst>
        </p:cTn>
      </p:par>
    </p:tnLst>
    <p:bldLst>
      <p:bldP spid="419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EDAF-F5DC-4044-820D-0C066C08B2B3}"/>
              </a:ext>
            </a:extLst>
          </p:cNvPr>
          <p:cNvSpPr>
            <a:spLocks noGrp="1"/>
          </p:cNvSpPr>
          <p:nvPr>
            <p:ph type="title"/>
          </p:nvPr>
        </p:nvSpPr>
        <p:spPr/>
        <p:txBody>
          <a:bodyPr/>
          <a:lstStyle/>
          <a:p>
            <a:pPr>
              <a:defRPr/>
            </a:pPr>
            <a:r>
              <a:rPr lang="en-US" dirty="0"/>
              <a:t>A Better Solution…</a:t>
            </a:r>
          </a:p>
        </p:txBody>
      </p:sp>
      <p:sp>
        <p:nvSpPr>
          <p:cNvPr id="96259" name="Content Placeholder 2">
            <a:extLst>
              <a:ext uri="{FF2B5EF4-FFF2-40B4-BE49-F238E27FC236}">
                <a16:creationId xmlns:a16="http://schemas.microsoft.com/office/drawing/2014/main" id="{B844F0BD-06ED-40D2-B59B-2F5EB1FA8958}"/>
              </a:ext>
            </a:extLst>
          </p:cNvPr>
          <p:cNvSpPr>
            <a:spLocks noGrp="1"/>
          </p:cNvSpPr>
          <p:nvPr>
            <p:ph idx="1"/>
          </p:nvPr>
        </p:nvSpPr>
        <p:spPr/>
        <p:txBody>
          <a:bodyPr/>
          <a:lstStyle/>
          <a:p>
            <a:r>
              <a:rPr lang="en-US" altLang="en-US"/>
              <a:t>Let’s create an interface for all states to implement:</a:t>
            </a:r>
          </a:p>
        </p:txBody>
      </p:sp>
      <p:pic>
        <p:nvPicPr>
          <p:cNvPr id="96261" name="Picture 4">
            <a:extLst>
              <a:ext uri="{FF2B5EF4-FFF2-40B4-BE49-F238E27FC236}">
                <a16:creationId xmlns:a16="http://schemas.microsoft.com/office/drawing/2014/main" id="{0D2929DB-4840-4C5F-B587-A7D301C10B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33600"/>
            <a:ext cx="71628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Audio 14">
            <a:hlinkClick r:id="" action="ppaction://media"/>
            <a:extLst>
              <a:ext uri="{FF2B5EF4-FFF2-40B4-BE49-F238E27FC236}">
                <a16:creationId xmlns:a16="http://schemas.microsoft.com/office/drawing/2014/main" id="{2D5FED8D-AC56-B65D-4A5C-8FD3116AF8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
        <p:nvSpPr>
          <p:cNvPr id="18" name="Slide Number Placeholder 3">
            <a:extLst>
              <a:ext uri="{FF2B5EF4-FFF2-40B4-BE49-F238E27FC236}">
                <a16:creationId xmlns:a16="http://schemas.microsoft.com/office/drawing/2014/main" id="{DE8543F8-CDEF-2A3C-1658-15EDE7791EA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15</a:t>
            </a:fld>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advTm="61792">
        <p14:ripple/>
      </p:transition>
    </mc:Choice>
    <mc:Fallback>
      <p:transition spd="slow" advTm="61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E447-7D7B-477F-8936-3C1FCD03BCB6}"/>
              </a:ext>
            </a:extLst>
          </p:cNvPr>
          <p:cNvSpPr>
            <a:spLocks noGrp="1"/>
          </p:cNvSpPr>
          <p:nvPr>
            <p:ph type="title"/>
          </p:nvPr>
        </p:nvSpPr>
        <p:spPr/>
        <p:txBody>
          <a:bodyPr/>
          <a:lstStyle/>
          <a:p>
            <a:pPr>
              <a:defRPr/>
            </a:pPr>
            <a:r>
              <a:rPr lang="en-US" dirty="0" err="1"/>
              <a:t>TMState</a:t>
            </a:r>
            <a:r>
              <a:rPr lang="en-US" dirty="0"/>
              <a:t> Interface</a:t>
            </a:r>
          </a:p>
        </p:txBody>
      </p:sp>
      <p:sp>
        <p:nvSpPr>
          <p:cNvPr id="98308" name="Content Placeholder 2">
            <a:extLst>
              <a:ext uri="{FF2B5EF4-FFF2-40B4-BE49-F238E27FC236}">
                <a16:creationId xmlns:a16="http://schemas.microsoft.com/office/drawing/2014/main" id="{3EC671AE-B089-4956-B1D6-C8EF4911965F}"/>
              </a:ext>
            </a:extLst>
          </p:cNvPr>
          <p:cNvSpPr>
            <a:spLocks noGrp="1"/>
          </p:cNvSpPr>
          <p:nvPr>
            <p:ph idx="1"/>
          </p:nvPr>
        </p:nvSpPr>
        <p:spPr>
          <a:xfrm>
            <a:off x="381000" y="1047750"/>
            <a:ext cx="8153400" cy="5200650"/>
          </a:xfrm>
        </p:spPr>
        <p:txBody>
          <a:bodyPr/>
          <a:lstStyle/>
          <a:p>
            <a:pPr marL="0" indent="0">
              <a:buFont typeface="Wingdings" panose="05000000000000000000" pitchFamily="2" charset="2"/>
              <a:buNone/>
            </a:pPr>
            <a:r>
              <a:rPr lang="en-US" altLang="en-US" sz="2000" dirty="0">
                <a:latin typeface="Courier" pitchFamily="49" charset="0"/>
              </a:rPr>
              <a:t>interface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insertCoin</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ejectCoin</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a:t>
            </a:r>
            <a:r>
              <a:rPr lang="en-US" altLang="en-US" sz="2000" dirty="0" err="1">
                <a:latin typeface="Courier" pitchFamily="49" charset="0"/>
              </a:rPr>
              <a:t>turnCrank</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void restock(int amount);</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p:txBody>
      </p:sp>
      <p:pic>
        <p:nvPicPr>
          <p:cNvPr id="6" name="Audio 5">
            <a:hlinkClick r:id="" action="ppaction://media"/>
            <a:extLst>
              <a:ext uri="{FF2B5EF4-FFF2-40B4-BE49-F238E27FC236}">
                <a16:creationId xmlns:a16="http://schemas.microsoft.com/office/drawing/2014/main" id="{AC6C9AC7-A5DB-4CDF-5E0E-BDED66F13E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7DE77A6-CE62-66F7-3491-9DE45A44E0BF}"/>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9896">
        <p14:ripple/>
      </p:transition>
    </mc:Choice>
    <mc:Fallback xmlns="">
      <p:transition spd="slow" advTm="98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634E-2DF2-4A68-9A39-74FC5E582820}"/>
              </a:ext>
            </a:extLst>
          </p:cNvPr>
          <p:cNvSpPr>
            <a:spLocks noGrp="1"/>
          </p:cNvSpPr>
          <p:nvPr>
            <p:ph type="title"/>
          </p:nvPr>
        </p:nvSpPr>
        <p:spPr/>
        <p:txBody>
          <a:bodyPr/>
          <a:lstStyle/>
          <a:p>
            <a:pPr>
              <a:defRPr/>
            </a:pPr>
            <a:r>
              <a:rPr lang="en-US" dirty="0" err="1"/>
              <a:t>IdleState</a:t>
            </a:r>
            <a:r>
              <a:rPr lang="en-US" dirty="0"/>
              <a:t> Class</a:t>
            </a:r>
          </a:p>
        </p:txBody>
      </p:sp>
      <p:sp>
        <p:nvSpPr>
          <p:cNvPr id="100356" name="Content Placeholder 2">
            <a:extLst>
              <a:ext uri="{FF2B5EF4-FFF2-40B4-BE49-F238E27FC236}">
                <a16:creationId xmlns:a16="http://schemas.microsoft.com/office/drawing/2014/main" id="{6EF3BE12-73D2-48EB-9C24-0FA60B9673DC}"/>
              </a:ext>
            </a:extLst>
          </p:cNvPr>
          <p:cNvSpPr>
            <a:spLocks noGrp="1"/>
          </p:cNvSpPr>
          <p:nvPr>
            <p:ph idx="1"/>
          </p:nvPr>
        </p:nvSpPr>
        <p:spPr>
          <a:xfrm>
            <a:off x="381000" y="1047750"/>
            <a:ext cx="8153400" cy="520065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IdleState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ToyMachine</a:t>
            </a:r>
            <a:r>
              <a:rPr lang="en-US" altLang="en-US" sz="2000" dirty="0">
                <a:latin typeface="Courier" pitchFamily="49" charset="0"/>
              </a:rPr>
              <a:t> </a:t>
            </a:r>
            <a:r>
              <a:rPr lang="en-US" altLang="en-US" sz="2000" dirty="0" err="1">
                <a:latin typeface="Courier" pitchFamily="49" charset="0"/>
              </a:rPr>
              <a:t>myMachine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IdleState</a:t>
            </a:r>
            <a:r>
              <a:rPr lang="en-US" altLang="en-US" sz="2000" dirty="0">
                <a:latin typeface="Courier" pitchFamily="49" charset="0"/>
              </a:rPr>
              <a:t>(</a:t>
            </a:r>
            <a:r>
              <a:rPr lang="en-US" altLang="en-US" sz="2000" dirty="0" err="1">
                <a:latin typeface="Courier" pitchFamily="49" charset="0"/>
              </a:rPr>
              <a:t>ToyMachine</a:t>
            </a:r>
            <a:r>
              <a:rPr lang="en-US" altLang="en-US" sz="2000" dirty="0">
                <a:latin typeface="Courier" pitchFamily="49" charset="0"/>
              </a:rPr>
              <a:t> machine)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a:t>
            </a:r>
            <a:r>
              <a:rPr lang="en-US" altLang="en-US" sz="2000" dirty="0">
                <a:latin typeface="Courier" pitchFamily="49" charset="0"/>
              </a:rPr>
              <a:t> = machine;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inserted a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solidFill>
                  <a:srgbClr val="FF0000"/>
                </a:solidFill>
                <a:latin typeface="Courier" pitchFamily="49" charset="0"/>
              </a:rPr>
              <a:t>myMachine.setState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myMachine.HasCoinState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3FFEFFB8-F390-BC79-05C1-C3847A00312A}"/>
              </a:ext>
            </a:extLst>
          </p:cNvPr>
          <p:cNvSpPr/>
          <p:nvPr/>
        </p:nvSpPr>
        <p:spPr bwMode="auto">
          <a:xfrm>
            <a:off x="2781300" y="1047750"/>
            <a:ext cx="1409700" cy="40005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7BD4C050-185D-8F6F-48D9-BE9CD08DA580}"/>
              </a:ext>
            </a:extLst>
          </p:cNvPr>
          <p:cNvSpPr/>
          <p:nvPr/>
        </p:nvSpPr>
        <p:spPr bwMode="auto">
          <a:xfrm>
            <a:off x="647700" y="1447800"/>
            <a:ext cx="6057900" cy="1828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EBB3B103-44B3-748D-E727-6FC71AE5A944}"/>
              </a:ext>
            </a:extLst>
          </p:cNvPr>
          <p:cNvSpPr/>
          <p:nvPr/>
        </p:nvSpPr>
        <p:spPr bwMode="auto">
          <a:xfrm>
            <a:off x="647700" y="3581401"/>
            <a:ext cx="7048500" cy="1904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9A7B485D-2626-12A0-22AD-A6D60BBFB89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7" name="Slide Number Placeholder 3">
            <a:extLst>
              <a:ext uri="{FF2B5EF4-FFF2-40B4-BE49-F238E27FC236}">
                <a16:creationId xmlns:a16="http://schemas.microsoft.com/office/drawing/2014/main" id="{9315487C-4643-C0C3-9D29-5D5782DC6CB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17</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54111">
        <p14:ripple/>
      </p:transition>
    </mc:Choice>
    <mc:Fallback xmlns="">
      <p:transition spd="slow" advTm="541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87E1-0220-4F4E-A9D3-01D275CACDDB}"/>
              </a:ext>
            </a:extLst>
          </p:cNvPr>
          <p:cNvSpPr>
            <a:spLocks noGrp="1"/>
          </p:cNvSpPr>
          <p:nvPr>
            <p:ph type="title"/>
          </p:nvPr>
        </p:nvSpPr>
        <p:spPr/>
        <p:txBody>
          <a:bodyPr/>
          <a:lstStyle/>
          <a:p>
            <a:pPr>
              <a:defRPr/>
            </a:pPr>
            <a:r>
              <a:rPr lang="en-US" dirty="0" err="1"/>
              <a:t>IdleState</a:t>
            </a:r>
            <a:r>
              <a:rPr lang="en-US" dirty="0"/>
              <a:t> Class</a:t>
            </a:r>
          </a:p>
        </p:txBody>
      </p:sp>
      <p:sp>
        <p:nvSpPr>
          <p:cNvPr id="102404" name="Content Placeholder 2">
            <a:extLst>
              <a:ext uri="{FF2B5EF4-FFF2-40B4-BE49-F238E27FC236}">
                <a16:creationId xmlns:a16="http://schemas.microsoft.com/office/drawing/2014/main" id="{FB45C7C6-42C7-43A9-871B-A9EAA62465D0}"/>
              </a:ext>
            </a:extLst>
          </p:cNvPr>
          <p:cNvSpPr>
            <a:spLocks noGrp="1"/>
          </p:cNvSpPr>
          <p:nvPr>
            <p:ph idx="1"/>
          </p:nvPr>
        </p:nvSpPr>
        <p:spPr>
          <a:xfrm>
            <a:off x="381000" y="990600"/>
            <a:ext cx="8153400" cy="5257800"/>
          </a:xfrm>
        </p:spPr>
        <p:txBody>
          <a:bodyPr/>
          <a:lstStyle/>
          <a:p>
            <a:pPr marL="0" indent="0">
              <a:buFont typeface="Wingdings" panose="05000000000000000000" pitchFamily="2" charset="2"/>
              <a:buNone/>
            </a:pPr>
            <a:r>
              <a:rPr lang="en-US" altLang="en-US" sz="2000">
                <a:latin typeface="Courier" pitchFamily="49" charset="0"/>
              </a:rPr>
              <a:t>  public void ejectCoin()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eject your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endParaRPr lang="en-US" altLang="en-US" sz="2000">
              <a:latin typeface="Courier" pitchFamily="49" charset="0"/>
            </a:endParaRPr>
          </a:p>
          <a:p>
            <a:pPr marL="0" indent="0">
              <a:buFont typeface="Wingdings" panose="05000000000000000000" pitchFamily="2" charset="2"/>
              <a:buNone/>
            </a:pPr>
            <a:r>
              <a:rPr lang="en-US" altLang="en-US" sz="2000">
                <a:latin typeface="Courier" pitchFamily="49" charset="0"/>
              </a:rPr>
              <a:t>  public void turnCrank()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you haven’t inserted a coin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  </a:t>
            </a:r>
          </a:p>
          <a:p>
            <a:pPr marL="0" indent="0">
              <a:buFont typeface="Wingdings" panose="05000000000000000000" pitchFamily="2" charset="2"/>
              <a:buNone/>
            </a:pPr>
            <a:endParaRPr lang="en-US" altLang="en-US" sz="2000">
              <a:latin typeface="Courier" pitchFamily="49" charset="0"/>
            </a:endParaRPr>
          </a:p>
          <a:p>
            <a:pPr marL="0" indent="0">
              <a:buFont typeface="Wingdings" panose="05000000000000000000" pitchFamily="2" charset="2"/>
              <a:buNone/>
            </a:pPr>
            <a:r>
              <a:rPr lang="en-US" altLang="en-US" sz="2000">
                <a:latin typeface="Courier" pitchFamily="49" charset="0"/>
              </a:rPr>
              <a:t>  public void restock(int amount) {</a:t>
            </a:r>
          </a:p>
          <a:p>
            <a:pPr marL="0" indent="0">
              <a:buFont typeface="Wingdings" panose="05000000000000000000" pitchFamily="2" charset="2"/>
              <a:buNone/>
            </a:pPr>
            <a:r>
              <a:rPr lang="en-US" altLang="en-US" sz="2000">
                <a:latin typeface="Courier" pitchFamily="49" charset="0"/>
              </a:rPr>
              <a:t>    myMachine.addStock(amount);</a:t>
            </a:r>
            <a:endParaRPr lang="en-US" altLang="en-US" sz="2000">
              <a:solidFill>
                <a:srgbClr val="FF0000"/>
              </a:solidFill>
              <a:latin typeface="Courier" pitchFamily="49" charset="0"/>
            </a:endParaRP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endParaRPr lang="en-US" altLang="en-US" sz="2000">
              <a:latin typeface="Courier" pitchFamily="49" charset="0"/>
            </a:endParaRPr>
          </a:p>
        </p:txBody>
      </p:sp>
      <p:pic>
        <p:nvPicPr>
          <p:cNvPr id="6" name="Audio 5">
            <a:hlinkClick r:id="" action="ppaction://media"/>
            <a:extLst>
              <a:ext uri="{FF2B5EF4-FFF2-40B4-BE49-F238E27FC236}">
                <a16:creationId xmlns:a16="http://schemas.microsoft.com/office/drawing/2014/main" id="{F95D9718-DA9A-5C98-83A3-DBAB586D76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221E9FC-80DF-EF51-E27A-A3DD48E2D13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18</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7553">
        <p14:ripple/>
      </p:transition>
    </mc:Choice>
    <mc:Fallback xmlns="">
      <p:transition spd="slow" advTm="75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37D5-7443-44CF-98B6-220E1837C75B}"/>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4452" name="Content Placeholder 2">
            <a:extLst>
              <a:ext uri="{FF2B5EF4-FFF2-40B4-BE49-F238E27FC236}">
                <a16:creationId xmlns:a16="http://schemas.microsoft.com/office/drawing/2014/main" id="{72088BAB-3574-4441-A1F5-418143A8C151}"/>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a:t>
            </a:r>
            <a:r>
              <a:rPr lang="en-US" altLang="en-US" sz="2000" dirty="0" err="1">
                <a:solidFill>
                  <a:srgbClr val="0033CC"/>
                </a:solidFill>
                <a:latin typeface="Courier" pitchFamily="49" charset="0"/>
              </a:rPr>
              <a:t>ToyMachine</a:t>
            </a:r>
            <a:r>
              <a:rPr lang="en-US" altLang="en-US" sz="2000" dirty="0">
                <a:solidFill>
                  <a:srgbClr val="0033CC"/>
                </a:solidFill>
                <a:latin typeface="Courier" pitchFamily="49" charset="0"/>
              </a:rPr>
              <a:t> now has references to </a:t>
            </a:r>
            <a:r>
              <a:rPr lang="en-US" altLang="en-US" sz="2000" dirty="0" err="1">
                <a:solidFill>
                  <a:srgbClr val="0033CC"/>
                </a:solidFill>
                <a:latin typeface="Courier" pitchFamily="49" charset="0"/>
              </a:rPr>
              <a:t>TMState</a:t>
            </a:r>
            <a:r>
              <a:rPr lang="en-US" altLang="en-US" sz="2000" dirty="0">
                <a:solidFill>
                  <a:srgbClr val="0033CC"/>
                </a:solidFill>
                <a:latin typeface="Courier" pitchFamily="49" charset="0"/>
              </a:rPr>
              <a:t> </a:t>
            </a:r>
          </a:p>
          <a:p>
            <a:pPr marL="0" indent="0">
              <a:buFont typeface="Wingdings" panose="05000000000000000000" pitchFamily="2" charset="2"/>
              <a:buNone/>
            </a:pPr>
            <a:r>
              <a:rPr lang="en-US" altLang="en-US" sz="2000" dirty="0">
                <a:solidFill>
                  <a:srgbClr val="0033CC"/>
                </a:solidFill>
                <a:latin typeface="Courier" pitchFamily="49" charset="0"/>
              </a:rPr>
              <a:t>  //   objects</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outOfStockState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a:t>
            </a:r>
            <a:r>
              <a:rPr lang="en-US" altLang="en-US" sz="2000" dirty="0" err="1">
                <a:latin typeface="Courier" pitchFamily="49" charset="0"/>
              </a:rPr>
              <a:t>hasCoinState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private </a:t>
            </a:r>
            <a:r>
              <a:rPr lang="en-US" altLang="en-US" sz="2000" dirty="0" err="1">
                <a:latin typeface="Courier" pitchFamily="49" charset="0"/>
              </a:rPr>
              <a:t>TMState</a:t>
            </a:r>
            <a:r>
              <a:rPr lang="en-US" altLang="en-US" sz="2000" dirty="0">
                <a:latin typeface="Courier" pitchFamily="49" charset="0"/>
              </a:rPr>
              <a:t> state;</a:t>
            </a:r>
          </a:p>
          <a:p>
            <a:pPr marL="0" indent="0">
              <a:buFont typeface="Wingdings" panose="05000000000000000000" pitchFamily="2" charset="2"/>
              <a:buNone/>
            </a:pPr>
            <a:r>
              <a:rPr lang="en-US" altLang="en-US" sz="2000" dirty="0">
                <a:latin typeface="Courier" pitchFamily="49" charset="0"/>
              </a:rPr>
              <a:t>  private int stock = 0;</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setState</a:t>
            </a:r>
            <a:r>
              <a:rPr lang="en-US" altLang="en-US" sz="2000" dirty="0">
                <a:latin typeface="Courier" pitchFamily="49" charset="0"/>
              </a:rPr>
              <a:t>(</a:t>
            </a:r>
            <a:r>
              <a:rPr lang="en-US" altLang="en-US" sz="2000" dirty="0" err="1">
                <a:latin typeface="Courier" pitchFamily="49" charset="0"/>
              </a:rPr>
              <a:t>TMState</a:t>
            </a:r>
            <a:r>
              <a:rPr lang="en-US" altLang="en-US" sz="2000" dirty="0">
                <a:latin typeface="Courier" pitchFamily="49" charset="0"/>
              </a:rPr>
              <a:t> state)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this.state</a:t>
            </a:r>
            <a:r>
              <a:rPr lang="en-US" altLang="en-US" sz="2000" dirty="0">
                <a:latin typeface="Courier" pitchFamily="49" charset="0"/>
              </a:rPr>
              <a:t> = state;</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p:txBody>
      </p:sp>
      <p:sp>
        <p:nvSpPr>
          <p:cNvPr id="4" name="Rectangle 3">
            <a:extLst>
              <a:ext uri="{FF2B5EF4-FFF2-40B4-BE49-F238E27FC236}">
                <a16:creationId xmlns:a16="http://schemas.microsoft.com/office/drawing/2014/main" id="{72897331-F96B-21FD-EBC3-2093A2D6C8EE}"/>
              </a:ext>
            </a:extLst>
          </p:cNvPr>
          <p:cNvSpPr/>
          <p:nvPr/>
        </p:nvSpPr>
        <p:spPr bwMode="auto">
          <a:xfrm>
            <a:off x="876300" y="2209800"/>
            <a:ext cx="5143500" cy="17526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659D5531-2DF6-C2DA-152A-177FB4034804}"/>
              </a:ext>
            </a:extLst>
          </p:cNvPr>
          <p:cNvSpPr/>
          <p:nvPr/>
        </p:nvSpPr>
        <p:spPr bwMode="auto">
          <a:xfrm>
            <a:off x="892776" y="4732123"/>
            <a:ext cx="5889024" cy="1059077"/>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3" name="Audio 12">
            <a:hlinkClick r:id="" action="ppaction://media"/>
            <a:extLst>
              <a:ext uri="{FF2B5EF4-FFF2-40B4-BE49-F238E27FC236}">
                <a16:creationId xmlns:a16="http://schemas.microsoft.com/office/drawing/2014/main" id="{00681761-A28E-4B70-7CD1-79CDD995816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36893C4-6983-57B8-2AFE-FF9A8BCDC035}"/>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19</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7519">
        <p14:ripple/>
      </p:transition>
    </mc:Choice>
    <mc:Fallback xmlns="">
      <p:transition spd="slow" advTm="37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4">
            <a:extLst>
              <a:ext uri="{FF2B5EF4-FFF2-40B4-BE49-F238E27FC236}">
                <a16:creationId xmlns:a16="http://schemas.microsoft.com/office/drawing/2014/main" id="{1D9FC5E4-BBB6-4CA4-8E36-0DCDC0D6D3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1600200"/>
            <a:ext cx="4300537"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D859D5F-D8DB-4C0A-8BB7-A537DC3710FE}"/>
              </a:ext>
            </a:extLst>
          </p:cNvPr>
          <p:cNvSpPr>
            <a:spLocks noGrp="1"/>
          </p:cNvSpPr>
          <p:nvPr>
            <p:ph type="title"/>
          </p:nvPr>
        </p:nvSpPr>
        <p:spPr/>
        <p:txBody>
          <a:bodyPr/>
          <a:lstStyle/>
          <a:p>
            <a:pPr>
              <a:defRPr/>
            </a:pPr>
            <a:r>
              <a:rPr lang="en-US" dirty="0"/>
              <a:t>Example Problem – Toy Dispenser</a:t>
            </a:r>
          </a:p>
        </p:txBody>
      </p:sp>
      <p:sp>
        <p:nvSpPr>
          <p:cNvPr id="59395" name="Content Placeholder 2">
            <a:extLst>
              <a:ext uri="{FF2B5EF4-FFF2-40B4-BE49-F238E27FC236}">
                <a16:creationId xmlns:a16="http://schemas.microsoft.com/office/drawing/2014/main" id="{11529594-26EB-4897-89B4-2EA9934A8E90}"/>
              </a:ext>
            </a:extLst>
          </p:cNvPr>
          <p:cNvSpPr>
            <a:spLocks noGrp="1"/>
          </p:cNvSpPr>
          <p:nvPr>
            <p:ph idx="1"/>
          </p:nvPr>
        </p:nvSpPr>
        <p:spPr/>
        <p:txBody>
          <a:bodyPr/>
          <a:lstStyle/>
          <a:p>
            <a:pPr>
              <a:defRPr/>
            </a:pPr>
            <a:r>
              <a:rPr lang="en-US" altLang="en-US" dirty="0"/>
              <a:t>High-tech C#-based Toy Capsule Dispenser!</a:t>
            </a:r>
          </a:p>
          <a:p>
            <a:pPr marL="0" indent="0">
              <a:buFont typeface="Wingdings" panose="05000000000000000000" pitchFamily="2" charset="2"/>
              <a:buNone/>
              <a:defRPr/>
            </a:pPr>
            <a:endParaRPr lang="en-US" altLang="en-US" dirty="0"/>
          </a:p>
          <a:p>
            <a:pPr>
              <a:defRPr/>
            </a:pPr>
            <a:endParaRPr lang="en-US" altLang="en-US" dirty="0"/>
          </a:p>
        </p:txBody>
      </p:sp>
      <p:sp>
        <p:nvSpPr>
          <p:cNvPr id="71684" name="Slide Number Placeholder 3">
            <a:extLst>
              <a:ext uri="{FF2B5EF4-FFF2-40B4-BE49-F238E27FC236}">
                <a16:creationId xmlns:a16="http://schemas.microsoft.com/office/drawing/2014/main" id="{9F31E985-3E71-4D2E-8168-C929DA323515}"/>
              </a:ext>
            </a:extLst>
          </p:cNvPr>
          <p:cNvSpPr>
            <a:spLocks noGrp="1"/>
          </p:cNvSpPr>
          <p:nvPr>
            <p:ph type="sldNum" sz="quarter" idx="10"/>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pPr>
              <a:spcBef>
                <a:spcPct val="50000"/>
              </a:spcBef>
              <a:buClrTx/>
              <a:buSzTx/>
              <a:buFontTx/>
              <a:buNone/>
            </a:pPr>
            <a:r>
              <a:rPr lang="en-US" dirty="0"/>
              <a:t>  Lecture </a:t>
            </a:r>
            <a:r>
              <a:rPr lang="en-US" dirty="0">
                <a:solidFill>
                  <a:srgbClr val="FF0000"/>
                </a:solidFill>
              </a:rPr>
              <a:t>3.1</a:t>
            </a:r>
            <a:br>
              <a:rPr lang="en-US" dirty="0"/>
            </a:br>
            <a:r>
              <a:rPr lang="en-US" dirty="0"/>
              <a:t> Slide </a:t>
            </a:r>
            <a:fld id="{803521B1-C47D-419A-A2D9-CDB6F0CDBCDB}" type="slidenum">
              <a:rPr lang="en-US" smtClean="0"/>
              <a:pPr>
                <a:defRPr/>
              </a:pPr>
              <a:t>2</a:t>
            </a:fld>
            <a:endParaRPr kumimoji="0" lang="en-US" altLang="en-US" sz="1200" b="0" dirty="0"/>
          </a:p>
        </p:txBody>
      </p:sp>
      <p:pic>
        <p:nvPicPr>
          <p:cNvPr id="21" name="Audio 20">
            <a:hlinkClick r:id="" action="ppaction://media"/>
            <a:extLst>
              <a:ext uri="{FF2B5EF4-FFF2-40B4-BE49-F238E27FC236}">
                <a16:creationId xmlns:a16="http://schemas.microsoft.com/office/drawing/2014/main" id="{23A17E6C-F414-690D-A7B7-90A21E5D9E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advTm="29126">
        <p14:ripple/>
      </p:transition>
    </mc:Choice>
    <mc:Fallback xmlns="">
      <p:transition spd="slow" advTm="291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B35-5A45-4B66-8203-79AF3974394D}"/>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6500" name="Content Placeholder 2">
            <a:extLst>
              <a:ext uri="{FF2B5EF4-FFF2-40B4-BE49-F238E27FC236}">
                <a16:creationId xmlns:a16="http://schemas.microsoft.com/office/drawing/2014/main" id="{B6137743-27CB-4479-BD4F-FF6C04EC65D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a:latin typeface="Courier" pitchFamily="49" charset="0"/>
              </a:rPr>
              <a:t>  public ToyMachine(int amount) {</a:t>
            </a:r>
          </a:p>
          <a:p>
            <a:pPr marL="0" indent="0">
              <a:buFont typeface="Wingdings" panose="05000000000000000000" pitchFamily="2" charset="2"/>
              <a:buNone/>
            </a:pPr>
            <a:r>
              <a:rPr lang="en-US" altLang="en-US" sz="2000">
                <a:latin typeface="Courier" pitchFamily="49" charset="0"/>
              </a:rPr>
              <a:t>    </a:t>
            </a:r>
            <a:r>
              <a:rPr lang="en-US" altLang="en-US" sz="2000">
                <a:solidFill>
                  <a:srgbClr val="0033CC"/>
                </a:solidFill>
                <a:latin typeface="Courier" pitchFamily="49" charset="0"/>
              </a:rPr>
              <a:t>// create the TMState objects</a:t>
            </a:r>
          </a:p>
          <a:p>
            <a:pPr marL="0" indent="0">
              <a:buFont typeface="Wingdings" panose="05000000000000000000" pitchFamily="2" charset="2"/>
              <a:buNone/>
            </a:pPr>
            <a:r>
              <a:rPr lang="en-US" altLang="en-US" sz="2000">
                <a:latin typeface="Courier" pitchFamily="49" charset="0"/>
              </a:rPr>
              <a:t>    outOfStockState = new OutOfStockState(this);</a:t>
            </a:r>
          </a:p>
          <a:p>
            <a:pPr marL="0" indent="0">
              <a:buFont typeface="Wingdings" panose="05000000000000000000" pitchFamily="2" charset="2"/>
              <a:buNone/>
            </a:pPr>
            <a:r>
              <a:rPr lang="en-US" altLang="en-US" sz="2000">
                <a:latin typeface="Courier" pitchFamily="49" charset="0"/>
              </a:rPr>
              <a:t>    idleState = new IdleState(this);</a:t>
            </a:r>
          </a:p>
          <a:p>
            <a:pPr marL="0" indent="0">
              <a:buFont typeface="Wingdings" panose="05000000000000000000" pitchFamily="2" charset="2"/>
              <a:buNone/>
            </a:pPr>
            <a:r>
              <a:rPr lang="en-US" altLang="en-US" sz="2000">
                <a:latin typeface="Courier" pitchFamily="49" charset="0"/>
              </a:rPr>
              <a:t>    hasCoinState = new HasCoinState(this);</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if (stock &gt; 0)</a:t>
            </a:r>
          </a:p>
          <a:p>
            <a:pPr marL="0" indent="0">
              <a:buFont typeface="Wingdings" panose="05000000000000000000" pitchFamily="2" charset="2"/>
              <a:buNone/>
            </a:pPr>
            <a:r>
              <a:rPr lang="en-US" altLang="en-US" sz="2000">
                <a:latin typeface="Courier" pitchFamily="49" charset="0"/>
              </a:rPr>
              <a:t>      state = idleState;</a:t>
            </a:r>
          </a:p>
          <a:p>
            <a:pPr marL="0" indent="0">
              <a:buFont typeface="Wingdings" panose="05000000000000000000" pitchFamily="2" charset="2"/>
              <a:buNone/>
            </a:pPr>
            <a:r>
              <a:rPr lang="en-US" altLang="en-US" sz="2000">
                <a:latin typeface="Courier" pitchFamily="49" charset="0"/>
              </a:rPr>
              <a:t>    else</a:t>
            </a:r>
          </a:p>
          <a:p>
            <a:pPr marL="0" indent="0">
              <a:buFont typeface="Wingdings" panose="05000000000000000000" pitchFamily="2" charset="2"/>
              <a:buNone/>
            </a:pPr>
            <a:r>
              <a:rPr lang="en-US" altLang="en-US" sz="2000">
                <a:latin typeface="Courier" pitchFamily="49" charset="0"/>
              </a:rPr>
              <a:t>      state = outOfStockState;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a:t>
            </a:r>
            <a:r>
              <a:rPr lang="en-US" altLang="en-US" sz="2000">
                <a:solidFill>
                  <a:srgbClr val="0033CC"/>
                </a:solidFill>
                <a:latin typeface="Courier" pitchFamily="49" charset="0"/>
              </a:rPr>
              <a:t>// other methods, like addStock(), getters and</a:t>
            </a:r>
          </a:p>
          <a:p>
            <a:pPr marL="0" indent="0">
              <a:buFont typeface="Wingdings" panose="05000000000000000000" pitchFamily="2" charset="2"/>
              <a:buNone/>
            </a:pPr>
            <a:r>
              <a:rPr lang="en-US" altLang="en-US" sz="2000">
                <a:solidFill>
                  <a:srgbClr val="0033CC"/>
                </a:solidFill>
                <a:latin typeface="Courier" pitchFamily="49" charset="0"/>
              </a:rPr>
              <a:t>  //    setters</a:t>
            </a:r>
          </a:p>
          <a:p>
            <a:pPr marL="0" indent="0">
              <a:buFont typeface="Wingdings" panose="05000000000000000000" pitchFamily="2" charset="2"/>
              <a:buNone/>
            </a:pPr>
            <a:r>
              <a:rPr lang="en-US" altLang="en-US" sz="2000">
                <a:latin typeface="Courier" pitchFamily="49" charset="0"/>
              </a:rPr>
              <a:t>}</a:t>
            </a:r>
          </a:p>
        </p:txBody>
      </p:sp>
      <p:sp>
        <p:nvSpPr>
          <p:cNvPr id="4" name="Rectangle 3">
            <a:extLst>
              <a:ext uri="{FF2B5EF4-FFF2-40B4-BE49-F238E27FC236}">
                <a16:creationId xmlns:a16="http://schemas.microsoft.com/office/drawing/2014/main" id="{61372B8B-9963-356C-7B41-6FCEC647B5B2}"/>
              </a:ext>
            </a:extLst>
          </p:cNvPr>
          <p:cNvSpPr/>
          <p:nvPr/>
        </p:nvSpPr>
        <p:spPr bwMode="auto">
          <a:xfrm>
            <a:off x="1295400" y="1866900"/>
            <a:ext cx="6858000" cy="10287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F62674AC-CEEC-9F1E-9C3F-D1BF2F26A5E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737D585-666A-3C65-C411-F5C0544696E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11299">
        <p14:ripple/>
      </p:transition>
    </mc:Choice>
    <mc:Fallback xmlns="">
      <p:transition spd="slow" advTm="112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B35-5A45-4B66-8203-79AF3974394D}"/>
              </a:ext>
            </a:extLst>
          </p:cNvPr>
          <p:cNvSpPr>
            <a:spLocks noGrp="1"/>
          </p:cNvSpPr>
          <p:nvPr>
            <p:ph type="title"/>
          </p:nvPr>
        </p:nvSpPr>
        <p:spPr/>
        <p:txBody>
          <a:bodyPr/>
          <a:lstStyle/>
          <a:p>
            <a:pPr>
              <a:defRPr/>
            </a:pPr>
            <a:r>
              <a:rPr lang="en-US" dirty="0"/>
              <a:t>New </a:t>
            </a:r>
            <a:r>
              <a:rPr lang="en-US" dirty="0" err="1"/>
              <a:t>ToyMachine</a:t>
            </a:r>
            <a:r>
              <a:rPr lang="en-US" dirty="0"/>
              <a:t> Class</a:t>
            </a:r>
          </a:p>
        </p:txBody>
      </p:sp>
      <p:sp>
        <p:nvSpPr>
          <p:cNvPr id="106500" name="Content Placeholder 2">
            <a:extLst>
              <a:ext uri="{FF2B5EF4-FFF2-40B4-BE49-F238E27FC236}">
                <a16:creationId xmlns:a16="http://schemas.microsoft.com/office/drawing/2014/main" id="{B6137743-27CB-4479-BD4F-FF6C04EC65D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state.insertCoin</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state.ejectCoin</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state.turnCrank</a:t>
            </a: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restock(int amount)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state.restock</a:t>
            </a:r>
            <a:r>
              <a:rPr lang="en-US" altLang="en-US" sz="2000" dirty="0">
                <a:latin typeface="Courier" pitchFamily="49" charset="0"/>
              </a:rPr>
              <a:t>(amount);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p:txBody>
      </p:sp>
      <p:pic>
        <p:nvPicPr>
          <p:cNvPr id="10" name="Audio 9">
            <a:hlinkClick r:id="" action="ppaction://media"/>
            <a:extLst>
              <a:ext uri="{FF2B5EF4-FFF2-40B4-BE49-F238E27FC236}">
                <a16:creationId xmlns:a16="http://schemas.microsoft.com/office/drawing/2014/main" id="{CAA44604-AFBD-B2D1-5725-4083051946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22DEEDB2-68C9-FE33-1B6C-20DF8E13F91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21</a:t>
            </a:fld>
            <a:endParaRPr lang="en-US" altLang="en-US" dirty="0"/>
          </a:p>
        </p:txBody>
      </p:sp>
    </p:spTree>
    <p:extLst>
      <p:ext uri="{BB962C8B-B14F-4D97-AF65-F5344CB8AC3E}">
        <p14:creationId xmlns:p14="http://schemas.microsoft.com/office/powerpoint/2010/main" val="1819085092"/>
      </p:ext>
    </p:extLst>
  </p:cSld>
  <p:clrMapOvr>
    <a:masterClrMapping/>
  </p:clrMapOvr>
  <mc:AlternateContent xmlns:mc="http://schemas.openxmlformats.org/markup-compatibility/2006" xmlns:p14="http://schemas.microsoft.com/office/powerpoint/2010/main">
    <mc:Choice Requires="p14">
      <p:transition spd="slow" advTm="34981">
        <p14:ripple/>
      </p:transition>
    </mc:Choice>
    <mc:Fallback xmlns="">
      <p:transition spd="slow" advTm="349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4CC-12CC-4E13-9186-14C78924EB4C}"/>
              </a:ext>
            </a:extLst>
          </p:cNvPr>
          <p:cNvSpPr>
            <a:spLocks noGrp="1"/>
          </p:cNvSpPr>
          <p:nvPr>
            <p:ph type="title"/>
          </p:nvPr>
        </p:nvSpPr>
        <p:spPr/>
        <p:txBody>
          <a:bodyPr/>
          <a:lstStyle/>
          <a:p>
            <a:pPr>
              <a:defRPr/>
            </a:pPr>
            <a:r>
              <a:rPr lang="en-US" dirty="0"/>
              <a:t>Now to Add the Winner State…</a:t>
            </a:r>
          </a:p>
        </p:txBody>
      </p:sp>
      <p:pic>
        <p:nvPicPr>
          <p:cNvPr id="108548" name="Picture 2">
            <a:extLst>
              <a:ext uri="{FF2B5EF4-FFF2-40B4-BE49-F238E27FC236}">
                <a16:creationId xmlns:a16="http://schemas.microsoft.com/office/drawing/2014/main" id="{485CE898-27A3-4F15-A8CA-B373DD3DEF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03325"/>
            <a:ext cx="814705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Oval 3">
            <a:extLst>
              <a:ext uri="{FF2B5EF4-FFF2-40B4-BE49-F238E27FC236}">
                <a16:creationId xmlns:a16="http://schemas.microsoft.com/office/drawing/2014/main" id="{9FA36EC3-5048-415A-84BF-4F635EC7FD84}"/>
              </a:ext>
            </a:extLst>
          </p:cNvPr>
          <p:cNvSpPr>
            <a:spLocks noChangeArrowheads="1"/>
          </p:cNvSpPr>
          <p:nvPr/>
        </p:nvSpPr>
        <p:spPr bwMode="auto">
          <a:xfrm>
            <a:off x="5791200" y="914400"/>
            <a:ext cx="3276600" cy="2133600"/>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pic>
        <p:nvPicPr>
          <p:cNvPr id="19" name="Audio 18">
            <a:hlinkClick r:id="" action="ppaction://media"/>
            <a:extLst>
              <a:ext uri="{FF2B5EF4-FFF2-40B4-BE49-F238E27FC236}">
                <a16:creationId xmlns:a16="http://schemas.microsoft.com/office/drawing/2014/main" id="{59BB6983-F340-F22F-AE66-D7531D0F98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C588C1B7-C239-0911-2473-A4C0745F46CB}"/>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22</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1807">
        <p14:ripple/>
      </p:transition>
    </mc:Choice>
    <mc:Fallback xmlns="">
      <p:transition spd="slow" advTm="21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A6D8-7739-46BC-9C0C-783B80938653}"/>
              </a:ext>
            </a:extLst>
          </p:cNvPr>
          <p:cNvSpPr>
            <a:spLocks noGrp="1"/>
          </p:cNvSpPr>
          <p:nvPr>
            <p:ph type="title"/>
          </p:nvPr>
        </p:nvSpPr>
        <p:spPr/>
        <p:txBody>
          <a:bodyPr/>
          <a:lstStyle/>
          <a:p>
            <a:pPr>
              <a:defRPr/>
            </a:pPr>
            <a:r>
              <a:rPr lang="en-US" dirty="0"/>
              <a:t>New State Machine</a:t>
            </a:r>
          </a:p>
        </p:txBody>
      </p:sp>
      <p:pic>
        <p:nvPicPr>
          <p:cNvPr id="110596" name="Picture 4">
            <a:extLst>
              <a:ext uri="{FF2B5EF4-FFF2-40B4-BE49-F238E27FC236}">
                <a16:creationId xmlns:a16="http://schemas.microsoft.com/office/drawing/2014/main" id="{99B4322D-33DA-4E54-88DA-7C19442DE6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8" y="1181100"/>
            <a:ext cx="8086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808132E-9FA7-40A3-9EE2-CBF51EF044E5}"/>
              </a:ext>
            </a:extLst>
          </p:cNvPr>
          <p:cNvSpPr>
            <a:spLocks noChangeArrowheads="1"/>
          </p:cNvSpPr>
          <p:nvPr/>
        </p:nvSpPr>
        <p:spPr bwMode="auto">
          <a:xfrm rot="-701431">
            <a:off x="2713038" y="2746375"/>
            <a:ext cx="3771900" cy="554038"/>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pic>
        <p:nvPicPr>
          <p:cNvPr id="6" name="Audio 5">
            <a:hlinkClick r:id="" action="ppaction://media"/>
            <a:extLst>
              <a:ext uri="{FF2B5EF4-FFF2-40B4-BE49-F238E27FC236}">
                <a16:creationId xmlns:a16="http://schemas.microsoft.com/office/drawing/2014/main" id="{C30D0645-B0A2-8ACE-B693-A83D978226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CE87C31-AC4E-9018-FA4F-F9BA54F416B2}"/>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23</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1059">
        <p14:ripple/>
      </p:transition>
    </mc:Choice>
    <mc:Fallback xmlns="">
      <p:transition spd="slow" advTm="31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76D9-6041-44C0-ACA5-F3D7BAABCC91}"/>
              </a:ext>
            </a:extLst>
          </p:cNvPr>
          <p:cNvSpPr>
            <a:spLocks noGrp="1"/>
          </p:cNvSpPr>
          <p:nvPr>
            <p:ph type="title"/>
          </p:nvPr>
        </p:nvSpPr>
        <p:spPr/>
        <p:txBody>
          <a:bodyPr/>
          <a:lstStyle/>
          <a:p>
            <a:pPr>
              <a:defRPr/>
            </a:pPr>
            <a:r>
              <a:rPr lang="en-US" dirty="0"/>
              <a:t>Changes to </a:t>
            </a:r>
            <a:r>
              <a:rPr lang="en-US" dirty="0" err="1"/>
              <a:t>IdleState</a:t>
            </a:r>
            <a:r>
              <a:rPr lang="en-US" dirty="0"/>
              <a:t> Class</a:t>
            </a:r>
          </a:p>
        </p:txBody>
      </p:sp>
      <p:sp>
        <p:nvSpPr>
          <p:cNvPr id="112644" name="Content Placeholder 2">
            <a:extLst>
              <a:ext uri="{FF2B5EF4-FFF2-40B4-BE49-F238E27FC236}">
                <a16:creationId xmlns:a16="http://schemas.microsoft.com/office/drawing/2014/main" id="{06B4BE78-856A-4F22-BB54-4C65C3B574BA}"/>
              </a:ext>
            </a:extLst>
          </p:cNvPr>
          <p:cNvSpPr>
            <a:spLocks noGrp="1"/>
          </p:cNvSpPr>
          <p:nvPr>
            <p:ph idx="1"/>
          </p:nvPr>
        </p:nvSpPr>
        <p:spPr>
          <a:xfrm>
            <a:off x="381000" y="792163"/>
            <a:ext cx="8153400" cy="51816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IdleState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inserted a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10% chance</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FF0000"/>
                </a:solidFill>
                <a:latin typeface="Courier" pitchFamily="49" charset="0"/>
              </a:rPr>
              <a:t>if ((</a:t>
            </a:r>
            <a:r>
              <a:rPr lang="en-US" altLang="en-US" sz="2000" dirty="0" err="1">
                <a:solidFill>
                  <a:srgbClr val="FF0000"/>
                </a:solidFill>
                <a:latin typeface="Courier" pitchFamily="49" charset="0"/>
              </a:rPr>
              <a:t>myMachine.getWinner</a:t>
            </a:r>
            <a:r>
              <a:rPr lang="en-US" altLang="en-US" sz="2000" dirty="0">
                <a:solidFill>
                  <a:srgbClr val="FF0000"/>
                </a:solidFill>
                <a:latin typeface="Courier" pitchFamily="49" charset="0"/>
              </a:rPr>
              <a:t>() == true) &amp;&amp; </a:t>
            </a:r>
          </a:p>
          <a:p>
            <a:pPr marL="0" indent="0">
              <a:buFont typeface="Wingdings" panose="05000000000000000000" pitchFamily="2" charset="2"/>
              <a:buNone/>
            </a:pPr>
            <a:r>
              <a:rPr lang="en-US" altLang="en-US" sz="2000" dirty="0">
                <a:solidFill>
                  <a:srgbClr val="FF0000"/>
                </a:solidFill>
                <a:latin typeface="Courier" pitchFamily="49" charset="0"/>
              </a:rPr>
              <a:t>        (stock &gt;= 2))</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myMachine.setState</a:t>
            </a:r>
            <a:r>
              <a:rPr lang="en-US" altLang="en-US" sz="2000" dirty="0">
                <a:solidFill>
                  <a:srgbClr val="FF0000"/>
                </a:solidFill>
                <a:latin typeface="Courier" pitchFamily="49" charset="0"/>
              </a:rPr>
              <a:t>(</a:t>
            </a:r>
          </a:p>
          <a:p>
            <a:pPr marL="0" indent="0">
              <a:buFont typeface="Wingdings" panose="05000000000000000000" pitchFamily="2" charset="2"/>
              <a:buNone/>
            </a:pPr>
            <a:r>
              <a:rPr lang="en-US" altLang="en-US" sz="2000" dirty="0">
                <a:solidFill>
                  <a:srgbClr val="FF0000"/>
                </a:solidFill>
                <a:latin typeface="Courier" pitchFamily="49" charset="0"/>
              </a:rPr>
              <a:t>        </a:t>
            </a:r>
            <a:r>
              <a:rPr lang="en-US" altLang="en-US" sz="2000" dirty="0" err="1">
                <a:solidFill>
                  <a:srgbClr val="FF0000"/>
                </a:solidFill>
                <a:latin typeface="Courier" pitchFamily="49" charset="0"/>
              </a:rPr>
              <a:t>myMachine.WinnerState</a:t>
            </a:r>
            <a:r>
              <a:rPr lang="en-US" altLang="en-US" sz="2000" dirty="0">
                <a:solidFill>
                  <a:srgbClr val="FF0000"/>
                </a:solidFill>
                <a:latin typeface="Courier" pitchFamily="49" charset="0"/>
              </a:rPr>
              <a:t>);  </a:t>
            </a:r>
          </a:p>
          <a:p>
            <a:pPr marL="0" indent="0">
              <a:buFont typeface="Wingdings" panose="05000000000000000000" pitchFamily="2" charset="2"/>
              <a:buNone/>
            </a:pPr>
            <a:r>
              <a:rPr lang="en-US" altLang="en-US" sz="2000" dirty="0">
                <a:solidFill>
                  <a:srgbClr val="FF0000"/>
                </a:solidFill>
                <a:latin typeface="Courier" pitchFamily="49" charset="0"/>
              </a:rPr>
              <a:t>    else</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myMachine.HasCoinState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No other changes necessary</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5CE7CD56-C29E-AE83-A735-CF89FD43DA58}"/>
              </a:ext>
            </a:extLst>
          </p:cNvPr>
          <p:cNvSpPr/>
          <p:nvPr/>
        </p:nvSpPr>
        <p:spPr bwMode="auto">
          <a:xfrm>
            <a:off x="1028700" y="2667000"/>
            <a:ext cx="5905500" cy="1447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0DBF0C53-15F4-F518-E556-E47B49D5294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EC0CB0F7-983A-C11F-DFC5-D12CCBAAA6D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24</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8834">
        <p14:ripple/>
      </p:transition>
    </mc:Choice>
    <mc:Fallback xmlns="">
      <p:transition spd="slow" advTm="28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A5BA-0411-4131-887D-46AB32B20AF1}"/>
              </a:ext>
            </a:extLst>
          </p:cNvPr>
          <p:cNvSpPr>
            <a:spLocks noGrp="1"/>
          </p:cNvSpPr>
          <p:nvPr>
            <p:ph type="title"/>
          </p:nvPr>
        </p:nvSpPr>
        <p:spPr/>
        <p:txBody>
          <a:bodyPr/>
          <a:lstStyle/>
          <a:p>
            <a:pPr>
              <a:defRPr/>
            </a:pPr>
            <a:r>
              <a:rPr lang="en-US" dirty="0" err="1"/>
              <a:t>WinnerState</a:t>
            </a:r>
            <a:r>
              <a:rPr lang="en-US" dirty="0"/>
              <a:t> Class</a:t>
            </a:r>
          </a:p>
        </p:txBody>
      </p:sp>
      <p:sp>
        <p:nvSpPr>
          <p:cNvPr id="114692" name="Content Placeholder 2">
            <a:extLst>
              <a:ext uri="{FF2B5EF4-FFF2-40B4-BE49-F238E27FC236}">
                <a16:creationId xmlns:a16="http://schemas.microsoft.com/office/drawing/2014/main" id="{108433BB-2AD1-419B-9F0C-36B888AB576F}"/>
              </a:ext>
            </a:extLst>
          </p:cNvPr>
          <p:cNvSpPr>
            <a:spLocks noGrp="1"/>
          </p:cNvSpPr>
          <p:nvPr>
            <p:ph idx="1"/>
          </p:nvPr>
        </p:nvSpPr>
        <p:spPr>
          <a:xfrm>
            <a:off x="381000" y="1143000"/>
            <a:ext cx="81534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WinnerState</a:t>
            </a:r>
            <a:r>
              <a:rPr lang="en-US" altLang="en-US" sz="2000" dirty="0">
                <a:latin typeface="Courier" pitchFamily="49" charset="0"/>
              </a:rPr>
              <a:t>: </a:t>
            </a:r>
            <a:r>
              <a:rPr lang="en-US" altLang="en-US" sz="2000" dirty="0" err="1">
                <a:latin typeface="Courier" pitchFamily="49" charset="0"/>
              </a:rPr>
              <a:t>TMState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a:t>
            </a:r>
            <a:r>
              <a:rPr lang="en-US" altLang="en-US" sz="2000" dirty="0" err="1">
                <a:solidFill>
                  <a:srgbClr val="0033CC"/>
                </a:solidFill>
                <a:latin typeface="Courier" pitchFamily="49" charset="0"/>
              </a:rPr>
              <a:t>myMachine</a:t>
            </a:r>
            <a:r>
              <a:rPr lang="en-US" altLang="en-US" sz="2000" dirty="0">
                <a:solidFill>
                  <a:srgbClr val="0033CC"/>
                </a:solidFill>
                <a:latin typeface="Courier" pitchFamily="49" charset="0"/>
              </a:rPr>
              <a:t>, constructor</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insertCoin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can’t insert another </a:t>
            </a:r>
          </a:p>
          <a:p>
            <a:pPr marL="0" indent="0">
              <a:buFont typeface="Wingdings" panose="05000000000000000000" pitchFamily="2" charset="2"/>
              <a:buNone/>
            </a:pPr>
            <a:r>
              <a:rPr lang="en-US" altLang="en-US" sz="2000" dirty="0">
                <a:solidFill>
                  <a:srgbClr val="00B050"/>
                </a:solidFill>
                <a:latin typeface="Courier" pitchFamily="49" charset="0"/>
              </a:rPr>
              <a:t>      coin!</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ejectCoin</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Coin returned.</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r>
              <a:rPr lang="en-US" altLang="en-US" sz="2000" dirty="0" err="1">
                <a:latin typeface="Courier" pitchFamily="49" charset="0"/>
              </a:rPr>
              <a:t>myMachine.IdleState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p>
        </p:txBody>
      </p:sp>
      <p:pic>
        <p:nvPicPr>
          <p:cNvPr id="6" name="Audio 5">
            <a:hlinkClick r:id="" action="ppaction://media"/>
            <a:extLst>
              <a:ext uri="{FF2B5EF4-FFF2-40B4-BE49-F238E27FC236}">
                <a16:creationId xmlns:a16="http://schemas.microsoft.com/office/drawing/2014/main" id="{6C09C0D2-F23E-5D05-37F1-209EC7A532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AC8741B6-85BF-0E79-D31A-AE17172A685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25</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12857">
        <p14:ripple/>
      </p:transition>
    </mc:Choice>
    <mc:Fallback xmlns="">
      <p:transition spd="slow" advTm="12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C249-672F-4EA0-9A99-765FE278D396}"/>
              </a:ext>
            </a:extLst>
          </p:cNvPr>
          <p:cNvSpPr>
            <a:spLocks noGrp="1"/>
          </p:cNvSpPr>
          <p:nvPr>
            <p:ph type="title"/>
          </p:nvPr>
        </p:nvSpPr>
        <p:spPr/>
        <p:txBody>
          <a:bodyPr/>
          <a:lstStyle/>
          <a:p>
            <a:pPr>
              <a:defRPr/>
            </a:pPr>
            <a:r>
              <a:rPr lang="en-US" dirty="0" err="1"/>
              <a:t>WinnerState</a:t>
            </a:r>
            <a:r>
              <a:rPr lang="en-US" dirty="0"/>
              <a:t> Class</a:t>
            </a:r>
          </a:p>
        </p:txBody>
      </p:sp>
      <p:sp>
        <p:nvSpPr>
          <p:cNvPr id="116740" name="Content Placeholder 2">
            <a:extLst>
              <a:ext uri="{FF2B5EF4-FFF2-40B4-BE49-F238E27FC236}">
                <a16:creationId xmlns:a16="http://schemas.microsoft.com/office/drawing/2014/main" id="{AED27C75-7509-47D1-8EDF-17FF871C6A0E}"/>
              </a:ext>
            </a:extLst>
          </p:cNvPr>
          <p:cNvSpPr>
            <a:spLocks noGrp="1"/>
          </p:cNvSpPr>
          <p:nvPr>
            <p:ph idx="1"/>
          </p:nvPr>
        </p:nvSpPr>
        <p:spPr>
          <a:xfrm>
            <a:off x="381000" y="838200"/>
            <a:ext cx="8153400" cy="5410200"/>
          </a:xfrm>
        </p:spPr>
        <p:txBody>
          <a:bodyPr/>
          <a:lstStyle/>
          <a:p>
            <a:pPr marL="0" indent="0">
              <a:buFont typeface="Wingdings" panose="05000000000000000000" pitchFamily="2" charset="2"/>
              <a:buNone/>
            </a:pPr>
            <a:r>
              <a:rPr lang="en-US" altLang="en-US" sz="2000" dirty="0">
                <a:latin typeface="Courier" pitchFamily="49" charset="0"/>
              </a:rPr>
              <a:t>  public void </a:t>
            </a:r>
            <a:r>
              <a:rPr lang="en-US" altLang="en-US" sz="2000" dirty="0" err="1">
                <a:latin typeface="Courier" pitchFamily="49" charset="0"/>
              </a:rPr>
              <a:t>turnCrank</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dispense(2); </a:t>
            </a:r>
            <a:r>
              <a:rPr lang="en-US" altLang="en-US" sz="2000" dirty="0">
                <a:solidFill>
                  <a:srgbClr val="0033CC"/>
                </a:solidFill>
                <a:latin typeface="Courier" pitchFamily="49" charset="0"/>
              </a:rPr>
              <a:t>// reduces stock by two</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win! Two for you!</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if (stock &gt; 0)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r>
              <a:rPr lang="en-US" altLang="en-US" sz="2000" dirty="0" err="1">
                <a:latin typeface="Courier" pitchFamily="49" charset="0"/>
              </a:rPr>
              <a:t>myMachine.IdleState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else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myMachine.setState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myMachine.OutOfStockState</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  </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public void restock(int amount) {</a:t>
            </a:r>
          </a:p>
          <a:p>
            <a:pPr marL="0" indent="0">
              <a:buFont typeface="Wingdings" panose="05000000000000000000" pitchFamily="2" charset="2"/>
              <a:buNone/>
            </a:pPr>
            <a:r>
              <a:rPr lang="en-US" altLang="en-US" sz="2000" dirty="0">
                <a:latin typeface="Courier" pitchFamily="49" charset="0"/>
              </a:rPr>
              <a:t>    </a:t>
            </a:r>
            <a:r>
              <a:rPr lang="en-US" altLang="en-US" sz="2000" dirty="0" err="1">
                <a:latin typeface="Courier" pitchFamily="49" charset="0"/>
              </a:rPr>
              <a:t>Console.WriteLine</a:t>
            </a:r>
            <a:r>
              <a:rPr lang="en-US" altLang="en-US" sz="2000" dirty="0">
                <a:latin typeface="Courier" pitchFamily="49" charset="0"/>
              </a:rPr>
              <a:t>(“</a:t>
            </a:r>
            <a:r>
              <a:rPr lang="en-US" altLang="en-US" sz="2000" dirty="0">
                <a:solidFill>
                  <a:srgbClr val="00B050"/>
                </a:solidFill>
                <a:latin typeface="Courier" pitchFamily="49" charset="0"/>
              </a:rPr>
              <a:t>You can’t restock while a </a:t>
            </a:r>
          </a:p>
          <a:p>
            <a:pPr marL="0" indent="0">
              <a:buFont typeface="Wingdings" panose="05000000000000000000" pitchFamily="2" charset="2"/>
              <a:buNone/>
            </a:pPr>
            <a:r>
              <a:rPr lang="en-US" altLang="en-US" sz="2000" dirty="0">
                <a:solidFill>
                  <a:srgbClr val="00B050"/>
                </a:solidFill>
                <a:latin typeface="Courier" pitchFamily="49" charset="0"/>
              </a:rPr>
              <a:t>      customer is buying a toy!</a:t>
            </a:r>
            <a:r>
              <a:rPr lang="en-US" altLang="en-US" sz="2000" dirty="0">
                <a:latin typeface="Courier" pitchFamily="49" charset="0"/>
              </a:rPr>
              <a:t>”);</a:t>
            </a:r>
          </a:p>
          <a:p>
            <a:pPr marL="0" indent="0">
              <a:buFont typeface="Wingdings" panose="05000000000000000000" pitchFamily="2" charset="2"/>
              <a:buNone/>
            </a:pP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a:t>
            </a:r>
          </a:p>
          <a:p>
            <a:pPr marL="0" indent="0">
              <a:buFont typeface="Wingdings" panose="05000000000000000000" pitchFamily="2" charset="2"/>
              <a:buNone/>
            </a:pPr>
            <a:endParaRPr lang="en-US" altLang="en-US" sz="2000" dirty="0">
              <a:latin typeface="Courier" pitchFamily="49" charset="0"/>
            </a:endParaRPr>
          </a:p>
        </p:txBody>
      </p:sp>
      <p:pic>
        <p:nvPicPr>
          <p:cNvPr id="6" name="Audio 5">
            <a:hlinkClick r:id="" action="ppaction://media"/>
            <a:extLst>
              <a:ext uri="{FF2B5EF4-FFF2-40B4-BE49-F238E27FC236}">
                <a16:creationId xmlns:a16="http://schemas.microsoft.com/office/drawing/2014/main" id="{49ABE82F-8384-7937-BD74-59862F560F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4" name="Slide Number Placeholder 3">
            <a:extLst>
              <a:ext uri="{FF2B5EF4-FFF2-40B4-BE49-F238E27FC236}">
                <a16:creationId xmlns:a16="http://schemas.microsoft.com/office/drawing/2014/main" id="{04E38C19-0FA7-C911-3ECC-81554584869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36087">
        <p14:ripple/>
      </p:transition>
    </mc:Choice>
    <mc:Fallback xmlns="">
      <p:transition spd="slow" advTm="360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9" descr="j0229389">
            <a:extLst>
              <a:ext uri="{FF2B5EF4-FFF2-40B4-BE49-F238E27FC236}">
                <a16:creationId xmlns:a16="http://schemas.microsoft.com/office/drawing/2014/main" id="{9499C6DC-2E75-4D1A-B67C-31B4D85D3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286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Rectangle 10">
            <a:extLst>
              <a:ext uri="{FF2B5EF4-FFF2-40B4-BE49-F238E27FC236}">
                <a16:creationId xmlns:a16="http://schemas.microsoft.com/office/drawing/2014/main" id="{8D6BF0D3-F845-436A-811D-5204DEEC1977}"/>
              </a:ext>
            </a:extLst>
          </p:cNvPr>
          <p:cNvSpPr>
            <a:spLocks noGrp="1" noChangeArrowheads="1"/>
          </p:cNvSpPr>
          <p:nvPr>
            <p:ph type="subTitle" idx="1"/>
          </p:nvPr>
        </p:nvSpPr>
        <p:spPr>
          <a:xfrm>
            <a:off x="1104900" y="2895600"/>
            <a:ext cx="6781800" cy="1828800"/>
          </a:xfrm>
        </p:spPr>
        <p:txBody>
          <a:bodyPr/>
          <a:lstStyle/>
          <a:p>
            <a:pPr algn="ctr">
              <a:defRPr/>
            </a:pPr>
            <a:r>
              <a:rPr lang="en-GB" sz="4000" dirty="0"/>
              <a:t>The State Pattern</a:t>
            </a:r>
            <a:endParaRPr lang="en-GB" sz="3600" dirty="0">
              <a:solidFill>
                <a:srgbClr val="0033CC"/>
              </a:solidFill>
              <a:effectLst>
                <a:outerShdw blurRad="38100" dist="38100" dir="2700000" algn="tl">
                  <a:srgbClr val="C0C0C0"/>
                </a:outerShdw>
              </a:effectLst>
            </a:endParaRPr>
          </a:p>
        </p:txBody>
      </p:sp>
      <p:pic>
        <p:nvPicPr>
          <p:cNvPr id="16" name="Audio 15">
            <a:hlinkClick r:id="" action="ppaction://media"/>
            <a:extLst>
              <a:ext uri="{FF2B5EF4-FFF2-40B4-BE49-F238E27FC236}">
                <a16:creationId xmlns:a16="http://schemas.microsoft.com/office/drawing/2014/main" id="{3EEFC721-DD51-2D6E-CFCB-56031160768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Tm="7397">
        <p14:ripple/>
      </p:transition>
    </mc:Choice>
    <mc:Fallback xmlns="">
      <p:transition spd="slow" advTm="73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B151-95FD-4D42-B09E-0844EE16D5CB}"/>
              </a:ext>
            </a:extLst>
          </p:cNvPr>
          <p:cNvSpPr>
            <a:spLocks noGrp="1"/>
          </p:cNvSpPr>
          <p:nvPr>
            <p:ph type="title"/>
          </p:nvPr>
        </p:nvSpPr>
        <p:spPr/>
        <p:txBody>
          <a:bodyPr/>
          <a:lstStyle/>
          <a:p>
            <a:pPr>
              <a:defRPr/>
            </a:pPr>
            <a:r>
              <a:rPr lang="en-US"/>
              <a:t>Definition</a:t>
            </a:r>
            <a:endParaRPr lang="en-SG"/>
          </a:p>
        </p:txBody>
      </p:sp>
      <p:sp>
        <p:nvSpPr>
          <p:cNvPr id="120835" name="Content Placeholder 2">
            <a:extLst>
              <a:ext uri="{FF2B5EF4-FFF2-40B4-BE49-F238E27FC236}">
                <a16:creationId xmlns:a16="http://schemas.microsoft.com/office/drawing/2014/main" id="{C4C5E46B-7424-4540-AA31-806DB89D27A2}"/>
              </a:ext>
            </a:extLst>
          </p:cNvPr>
          <p:cNvSpPr>
            <a:spLocks noGrp="1"/>
          </p:cNvSpPr>
          <p:nvPr>
            <p:ph idx="1"/>
          </p:nvPr>
        </p:nvSpPr>
        <p:spPr/>
        <p:txBody>
          <a:bodyPr/>
          <a:lstStyle/>
          <a:p>
            <a:r>
              <a:rPr lang="en-US" altLang="en-US" dirty="0"/>
              <a:t>The State Pattern:</a:t>
            </a:r>
          </a:p>
          <a:p>
            <a:pPr lvl="1"/>
            <a:r>
              <a:rPr lang="en-US" altLang="en-US" dirty="0"/>
              <a:t>Allows an object to alter its </a:t>
            </a:r>
            <a:r>
              <a:rPr lang="en-US" altLang="en-US" dirty="0" err="1">
                <a:solidFill>
                  <a:srgbClr val="FF0000"/>
                </a:solidFill>
              </a:rPr>
              <a:t>behaviour</a:t>
            </a:r>
            <a:r>
              <a:rPr lang="en-US" altLang="en-US" dirty="0">
                <a:solidFill>
                  <a:srgbClr val="FF0000"/>
                </a:solidFill>
              </a:rPr>
              <a:t> </a:t>
            </a:r>
            <a:r>
              <a:rPr lang="en-US" altLang="en-US" dirty="0"/>
              <a:t>when its internal </a:t>
            </a:r>
            <a:r>
              <a:rPr lang="en-US" altLang="en-US" dirty="0">
                <a:solidFill>
                  <a:srgbClr val="FF0000"/>
                </a:solidFill>
              </a:rPr>
              <a:t>state</a:t>
            </a:r>
            <a:r>
              <a:rPr lang="en-US" altLang="en-US" dirty="0"/>
              <a:t> changes</a:t>
            </a:r>
          </a:p>
          <a:p>
            <a:pPr lvl="1"/>
            <a:r>
              <a:rPr lang="en-US" altLang="en-US" dirty="0"/>
              <a:t>The object will appear to change its class</a:t>
            </a:r>
          </a:p>
          <a:p>
            <a:endParaRPr lang="en-US" altLang="en-US" dirty="0"/>
          </a:p>
          <a:p>
            <a:r>
              <a:rPr lang="en-US" altLang="en-US" dirty="0"/>
              <a:t>Also known as</a:t>
            </a:r>
          </a:p>
          <a:p>
            <a:pPr lvl="1"/>
            <a:r>
              <a:rPr lang="en-US" altLang="en-US" dirty="0"/>
              <a:t>Objects for States</a:t>
            </a:r>
            <a:endParaRPr lang="en-SG" altLang="en-US" dirty="0"/>
          </a:p>
        </p:txBody>
      </p:sp>
      <p:pic>
        <p:nvPicPr>
          <p:cNvPr id="12" name="Audio 11">
            <a:hlinkClick r:id="" action="ppaction://media"/>
            <a:extLst>
              <a:ext uri="{FF2B5EF4-FFF2-40B4-BE49-F238E27FC236}">
                <a16:creationId xmlns:a16="http://schemas.microsoft.com/office/drawing/2014/main" id="{44FF4A93-9E6B-B08D-3654-C70B226FE02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83B34FE7-8370-9909-BBAD-33CE5FDEE59D}"/>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28</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40732">
        <p14:ripple/>
      </p:transition>
    </mc:Choice>
    <mc:Fallback xmlns="">
      <p:transition spd="slow" advTm="40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835">
                                            <p:txEl>
                                              <p:pRg st="4" end="4"/>
                                            </p:txEl>
                                          </p:spTgt>
                                        </p:tgtEl>
                                        <p:attrNameLst>
                                          <p:attrName>style.visibility</p:attrName>
                                        </p:attrNameLst>
                                      </p:cBhvr>
                                      <p:to>
                                        <p:strVal val="visible"/>
                                      </p:to>
                                    </p:set>
                                    <p:animEffect transition="in" filter="fade">
                                      <p:cBhvr>
                                        <p:cTn id="11" dur="500"/>
                                        <p:tgtEl>
                                          <p:spTgt spid="120835">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0835">
                                            <p:txEl>
                                              <p:pRg st="5" end="5"/>
                                            </p:txEl>
                                          </p:spTgt>
                                        </p:tgtEl>
                                        <p:attrNameLst>
                                          <p:attrName>style.visibility</p:attrName>
                                        </p:attrNameLst>
                                      </p:cBhvr>
                                      <p:to>
                                        <p:strVal val="visible"/>
                                      </p:to>
                                    </p:set>
                                    <p:animEffect transition="in" filter="fade">
                                      <p:cBhvr>
                                        <p:cTn id="14" dur="500"/>
                                        <p:tgtEl>
                                          <p:spTgt spid="1208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4364-939E-4B9F-8A6C-6D138DCAF039}"/>
              </a:ext>
            </a:extLst>
          </p:cNvPr>
          <p:cNvSpPr>
            <a:spLocks noGrp="1"/>
          </p:cNvSpPr>
          <p:nvPr>
            <p:ph type="title"/>
          </p:nvPr>
        </p:nvSpPr>
        <p:spPr/>
        <p:txBody>
          <a:bodyPr/>
          <a:lstStyle/>
          <a:p>
            <a:pPr>
              <a:defRPr/>
            </a:pPr>
            <a:r>
              <a:rPr lang="en-US" dirty="0"/>
              <a:t>Applicability</a:t>
            </a:r>
          </a:p>
        </p:txBody>
      </p:sp>
      <p:sp>
        <p:nvSpPr>
          <p:cNvPr id="122883" name="Content Placeholder 2">
            <a:extLst>
              <a:ext uri="{FF2B5EF4-FFF2-40B4-BE49-F238E27FC236}">
                <a16:creationId xmlns:a16="http://schemas.microsoft.com/office/drawing/2014/main" id="{3811D462-469B-4F55-8934-C549C50FA2A8}"/>
              </a:ext>
            </a:extLst>
          </p:cNvPr>
          <p:cNvSpPr>
            <a:spLocks noGrp="1"/>
          </p:cNvSpPr>
          <p:nvPr>
            <p:ph idx="1"/>
          </p:nvPr>
        </p:nvSpPr>
        <p:spPr/>
        <p:txBody>
          <a:bodyPr/>
          <a:lstStyle/>
          <a:p>
            <a:r>
              <a:rPr lang="en-US" altLang="en-US" dirty="0"/>
              <a:t>An object's behavior depends on its state, and it must change its behavior at run-time depending on that state</a:t>
            </a:r>
          </a:p>
          <a:p>
            <a:pPr lvl="1"/>
            <a:r>
              <a:rPr lang="en-US" altLang="en-US" dirty="0"/>
              <a:t>Operations have large, multi-part conditional statements that depend on the state</a:t>
            </a:r>
          </a:p>
          <a:p>
            <a:pPr lvl="1"/>
            <a:r>
              <a:rPr lang="en-US" altLang="en-US" dirty="0"/>
              <a:t>Same conditional structure over many operations</a:t>
            </a:r>
          </a:p>
          <a:p>
            <a:r>
              <a:rPr lang="en-US" altLang="en-US" dirty="0"/>
              <a:t>State design pattern puts each branch in the conditional as a separate class</a:t>
            </a:r>
          </a:p>
          <a:p>
            <a:pPr lvl="1"/>
            <a:r>
              <a:rPr lang="en-US" altLang="en-US" dirty="0"/>
              <a:t>Each state is therefore an object and can vary independently</a:t>
            </a:r>
          </a:p>
          <a:p>
            <a:endParaRPr lang="en-US" altLang="en-US" dirty="0"/>
          </a:p>
        </p:txBody>
      </p:sp>
      <p:pic>
        <p:nvPicPr>
          <p:cNvPr id="11" name="Audio 10">
            <a:hlinkClick r:id="" action="ppaction://media"/>
            <a:extLst>
              <a:ext uri="{FF2B5EF4-FFF2-40B4-BE49-F238E27FC236}">
                <a16:creationId xmlns:a16="http://schemas.microsoft.com/office/drawing/2014/main" id="{412247CC-416C-B63F-CA8B-D46F9AC5070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2D95CE5-809E-232E-D427-36B1A5CF3C8E}"/>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29</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7600">
        <p14:ripple/>
      </p:transition>
    </mc:Choice>
    <mc:Fallback xmlns="">
      <p:transition spd="slow" advTm="37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883">
                                            <p:txEl>
                                              <p:pRg st="3" end="3"/>
                                            </p:txEl>
                                          </p:spTgt>
                                        </p:tgtEl>
                                        <p:attrNameLst>
                                          <p:attrName>style.visibility</p:attrName>
                                        </p:attrNameLst>
                                      </p:cBhvr>
                                      <p:to>
                                        <p:strVal val="visible"/>
                                      </p:to>
                                    </p:set>
                                    <p:animEffect transition="in" filter="fade">
                                      <p:cBhvr>
                                        <p:cTn id="11" dur="500"/>
                                        <p:tgtEl>
                                          <p:spTgt spid="12288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2883">
                                            <p:txEl>
                                              <p:pRg st="4" end="4"/>
                                            </p:txEl>
                                          </p:spTgt>
                                        </p:tgtEl>
                                        <p:attrNameLst>
                                          <p:attrName>style.visibility</p:attrName>
                                        </p:attrNameLst>
                                      </p:cBhvr>
                                      <p:to>
                                        <p:strVal val="visible"/>
                                      </p:to>
                                    </p:set>
                                    <p:animEffect transition="in" filter="fade">
                                      <p:cBhvr>
                                        <p:cTn id="14"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8EF-BA2A-48F9-8538-C3E9A0FBB35D}"/>
              </a:ext>
            </a:extLst>
          </p:cNvPr>
          <p:cNvSpPr>
            <a:spLocks noGrp="1"/>
          </p:cNvSpPr>
          <p:nvPr>
            <p:ph type="title"/>
          </p:nvPr>
        </p:nvSpPr>
        <p:spPr/>
        <p:txBody>
          <a:bodyPr/>
          <a:lstStyle/>
          <a:p>
            <a:pPr>
              <a:defRPr/>
            </a:pPr>
            <a:r>
              <a:rPr lang="en-US" dirty="0"/>
              <a:t>State Machine</a:t>
            </a:r>
          </a:p>
        </p:txBody>
      </p:sp>
      <p:pic>
        <p:nvPicPr>
          <p:cNvPr id="73732" name="Picture 5">
            <a:extLst>
              <a:ext uri="{FF2B5EF4-FFF2-40B4-BE49-F238E27FC236}">
                <a16:creationId xmlns:a16="http://schemas.microsoft.com/office/drawing/2014/main" id="{A80B0B42-B0DC-49E7-9805-93CE53F934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990600"/>
            <a:ext cx="68580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83C43A8-E085-479E-5761-03E8B43E2C60}"/>
              </a:ext>
            </a:extLst>
          </p:cNvPr>
          <p:cNvSpPr/>
          <p:nvPr/>
        </p:nvSpPr>
        <p:spPr bwMode="auto">
          <a:xfrm>
            <a:off x="1295400" y="1981200"/>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42259320-DEA1-ED79-72AE-05BFC061B02D}"/>
              </a:ext>
            </a:extLst>
          </p:cNvPr>
          <p:cNvSpPr/>
          <p:nvPr/>
        </p:nvSpPr>
        <p:spPr bwMode="auto">
          <a:xfrm>
            <a:off x="2971800" y="1981200"/>
            <a:ext cx="16002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FB6B1929-33ED-B6A9-5811-93C84165043C}"/>
              </a:ext>
            </a:extLst>
          </p:cNvPr>
          <p:cNvSpPr/>
          <p:nvPr/>
        </p:nvSpPr>
        <p:spPr bwMode="auto">
          <a:xfrm>
            <a:off x="4913871" y="1967814"/>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B48F5698-3E10-ED54-F824-313CB3AF20E0}"/>
              </a:ext>
            </a:extLst>
          </p:cNvPr>
          <p:cNvSpPr/>
          <p:nvPr/>
        </p:nvSpPr>
        <p:spPr bwMode="auto">
          <a:xfrm>
            <a:off x="6055842" y="1197877"/>
            <a:ext cx="1600200" cy="4191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2078157-BB2D-98E2-828F-C083C03D4A66}"/>
              </a:ext>
            </a:extLst>
          </p:cNvPr>
          <p:cNvSpPr/>
          <p:nvPr/>
        </p:nvSpPr>
        <p:spPr bwMode="auto">
          <a:xfrm>
            <a:off x="3848100" y="3101181"/>
            <a:ext cx="11811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B97EC10E-86D0-9243-2E8B-9EC4BB331DC8}"/>
              </a:ext>
            </a:extLst>
          </p:cNvPr>
          <p:cNvSpPr/>
          <p:nvPr/>
        </p:nvSpPr>
        <p:spPr bwMode="auto">
          <a:xfrm>
            <a:off x="4913871" y="3688311"/>
            <a:ext cx="1600200" cy="838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C47D5130-6C4D-75DE-4E13-89711FB43E0E}"/>
              </a:ext>
            </a:extLst>
          </p:cNvPr>
          <p:cNvSpPr/>
          <p:nvPr/>
        </p:nvSpPr>
        <p:spPr bwMode="auto">
          <a:xfrm>
            <a:off x="6260757" y="3063081"/>
            <a:ext cx="978243"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FADC617E-80C0-73C4-9C77-67C7502048CF}"/>
              </a:ext>
            </a:extLst>
          </p:cNvPr>
          <p:cNvSpPr/>
          <p:nvPr/>
        </p:nvSpPr>
        <p:spPr bwMode="auto">
          <a:xfrm>
            <a:off x="5814886" y="4637542"/>
            <a:ext cx="2033714" cy="4191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AB1839D0-1C60-AC96-BF7D-8BE457C315BD}"/>
              </a:ext>
            </a:extLst>
          </p:cNvPr>
          <p:cNvSpPr/>
          <p:nvPr/>
        </p:nvSpPr>
        <p:spPr bwMode="auto">
          <a:xfrm>
            <a:off x="6862121" y="5211763"/>
            <a:ext cx="681679" cy="380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63EA2D48-4ABC-4264-E2E8-73BE900A0BE0}"/>
              </a:ext>
            </a:extLst>
          </p:cNvPr>
          <p:cNvSpPr/>
          <p:nvPr/>
        </p:nvSpPr>
        <p:spPr bwMode="auto">
          <a:xfrm>
            <a:off x="3313671" y="5211763"/>
            <a:ext cx="681679" cy="380999"/>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7" name="Audio 16">
            <a:hlinkClick r:id="" action="ppaction://media"/>
            <a:extLst>
              <a:ext uri="{FF2B5EF4-FFF2-40B4-BE49-F238E27FC236}">
                <a16:creationId xmlns:a16="http://schemas.microsoft.com/office/drawing/2014/main" id="{6DF7F84D-3138-9665-5278-EFBA8A2CC2D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0BCF7BF-AFCB-9B43-CD9B-96C99FEB82A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72147">
        <p14:ripple/>
      </p:transition>
    </mc:Choice>
    <mc:Fallback xmlns="">
      <p:transition spd="slow" advTm="72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1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heel(1)">
                                      <p:cBhvr>
                                        <p:cTn id="52" dur="10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heel(1)">
                                      <p:cBhvr>
                                        <p:cTn id="57" dur="1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heel(1)">
                                      <p:cBhvr>
                                        <p:cTn id="6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17"/>
                </p:tgtEl>
              </p:cMediaNode>
            </p:audio>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69D9-D32C-4D85-B412-1200F79685C3}"/>
              </a:ext>
            </a:extLst>
          </p:cNvPr>
          <p:cNvSpPr>
            <a:spLocks noGrp="1"/>
          </p:cNvSpPr>
          <p:nvPr>
            <p:ph type="title"/>
          </p:nvPr>
        </p:nvSpPr>
        <p:spPr/>
        <p:txBody>
          <a:bodyPr/>
          <a:lstStyle/>
          <a:p>
            <a:pPr>
              <a:defRPr/>
            </a:pPr>
            <a:r>
              <a:rPr lang="en-US" dirty="0"/>
              <a:t>The State Pattern</a:t>
            </a:r>
            <a:endParaRPr lang="en-SG" dirty="0"/>
          </a:p>
        </p:txBody>
      </p:sp>
      <p:pic>
        <p:nvPicPr>
          <p:cNvPr id="124932" name="Picture 2">
            <a:extLst>
              <a:ext uri="{FF2B5EF4-FFF2-40B4-BE49-F238E27FC236}">
                <a16:creationId xmlns:a16="http://schemas.microsoft.com/office/drawing/2014/main" id="{D10C2989-D1E4-43FE-B56B-E11D57D4D22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76400"/>
            <a:ext cx="82629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Rectangle 4">
            <a:extLst>
              <a:ext uri="{FF2B5EF4-FFF2-40B4-BE49-F238E27FC236}">
                <a16:creationId xmlns:a16="http://schemas.microsoft.com/office/drawing/2014/main" id="{DB7B3472-51DA-4A53-89C5-AD6A2563BD15}"/>
              </a:ext>
            </a:extLst>
          </p:cNvPr>
          <p:cNvSpPr>
            <a:spLocks noChangeArrowheads="1"/>
          </p:cNvSpPr>
          <p:nvPr/>
        </p:nvSpPr>
        <p:spPr bwMode="auto">
          <a:xfrm>
            <a:off x="4267200" y="1819275"/>
            <a:ext cx="381000" cy="2762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4934" name="Rectangle 5">
            <a:extLst>
              <a:ext uri="{FF2B5EF4-FFF2-40B4-BE49-F238E27FC236}">
                <a16:creationId xmlns:a16="http://schemas.microsoft.com/office/drawing/2014/main" id="{64B51F06-0C9F-439A-80AC-DAC6BB6C9CAE}"/>
              </a:ext>
            </a:extLst>
          </p:cNvPr>
          <p:cNvSpPr>
            <a:spLocks noChangeArrowheads="1"/>
          </p:cNvSpPr>
          <p:nvPr/>
        </p:nvSpPr>
        <p:spPr bwMode="auto">
          <a:xfrm>
            <a:off x="4267200" y="2119313"/>
            <a:ext cx="381000" cy="27781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a:latin typeface="Verdana" panose="020B0604030504040204" pitchFamily="34" charset="0"/>
            </a:endParaRPr>
          </a:p>
        </p:txBody>
      </p:sp>
      <p:sp>
        <p:nvSpPr>
          <p:cNvPr id="4" name="Oval 3">
            <a:extLst>
              <a:ext uri="{FF2B5EF4-FFF2-40B4-BE49-F238E27FC236}">
                <a16:creationId xmlns:a16="http://schemas.microsoft.com/office/drawing/2014/main" id="{4A131510-FF77-7477-7646-8BD8ADB2EB62}"/>
              </a:ext>
            </a:extLst>
          </p:cNvPr>
          <p:cNvSpPr/>
          <p:nvPr/>
        </p:nvSpPr>
        <p:spPr bwMode="auto">
          <a:xfrm>
            <a:off x="1846304" y="1686697"/>
            <a:ext cx="2878095" cy="838200"/>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955D5681-44AE-5179-4D22-EF962BFB5A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1C96B455-7571-C8CE-7ACC-9D24C2A90BEC}"/>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30</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0359">
        <p14:ripple/>
      </p:transition>
    </mc:Choice>
    <mc:Fallback xmlns="">
      <p:transition spd="slow" advTm="60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BF7F-BCEF-4998-93E9-5999BD94099A}"/>
              </a:ext>
            </a:extLst>
          </p:cNvPr>
          <p:cNvSpPr>
            <a:spLocks noGrp="1"/>
          </p:cNvSpPr>
          <p:nvPr>
            <p:ph type="title"/>
          </p:nvPr>
        </p:nvSpPr>
        <p:spPr/>
        <p:txBody>
          <a:bodyPr/>
          <a:lstStyle/>
          <a:p>
            <a:pPr>
              <a:defRPr/>
            </a:pPr>
            <a:r>
              <a:rPr lang="en-US" dirty="0"/>
              <a:t>Key Participants</a:t>
            </a:r>
          </a:p>
        </p:txBody>
      </p:sp>
      <p:sp>
        <p:nvSpPr>
          <p:cNvPr id="126979" name="Content Placeholder 2">
            <a:extLst>
              <a:ext uri="{FF2B5EF4-FFF2-40B4-BE49-F238E27FC236}">
                <a16:creationId xmlns:a16="http://schemas.microsoft.com/office/drawing/2014/main" id="{AC524325-B89C-4266-83A0-EA8C96FF7FD1}"/>
              </a:ext>
            </a:extLst>
          </p:cNvPr>
          <p:cNvSpPr>
            <a:spLocks noGrp="1"/>
          </p:cNvSpPr>
          <p:nvPr>
            <p:ph idx="1"/>
          </p:nvPr>
        </p:nvSpPr>
        <p:spPr/>
        <p:txBody>
          <a:bodyPr/>
          <a:lstStyle/>
          <a:p>
            <a:pPr>
              <a:lnSpc>
                <a:spcPct val="90000"/>
              </a:lnSpc>
            </a:pPr>
            <a:r>
              <a:rPr lang="en-US" altLang="en-US" dirty="0"/>
              <a:t>The </a:t>
            </a:r>
            <a:r>
              <a:rPr lang="en-US" altLang="en-US" dirty="0">
                <a:solidFill>
                  <a:schemeClr val="folHlink"/>
                </a:solidFill>
              </a:rPr>
              <a:t>State </a:t>
            </a:r>
            <a:r>
              <a:rPr lang="en-US" altLang="en-US" dirty="0"/>
              <a:t>defines an interface to encapsulate the </a:t>
            </a:r>
            <a:r>
              <a:rPr lang="en-US" altLang="en-US" dirty="0" err="1"/>
              <a:t>behaviour</a:t>
            </a:r>
            <a:r>
              <a:rPr lang="en-US" altLang="en-US" dirty="0"/>
              <a:t> of all states in the context</a:t>
            </a:r>
          </a:p>
          <a:p>
            <a:pPr>
              <a:lnSpc>
                <a:spcPct val="90000"/>
              </a:lnSpc>
            </a:pPr>
            <a:r>
              <a:rPr lang="en-US" altLang="en-US" dirty="0"/>
              <a:t>The </a:t>
            </a:r>
            <a:r>
              <a:rPr lang="en-US" altLang="en-US" dirty="0" err="1">
                <a:solidFill>
                  <a:schemeClr val="folHlink"/>
                </a:solidFill>
              </a:rPr>
              <a:t>ConcreteState</a:t>
            </a:r>
            <a:r>
              <a:rPr lang="en-US" altLang="en-US" dirty="0">
                <a:solidFill>
                  <a:schemeClr val="folHlink"/>
                </a:solidFill>
              </a:rPr>
              <a:t> </a:t>
            </a:r>
            <a:r>
              <a:rPr lang="en-US" altLang="en-US" dirty="0"/>
              <a:t>implements the </a:t>
            </a:r>
            <a:r>
              <a:rPr lang="en-US" altLang="en-US" dirty="0" err="1"/>
              <a:t>behaviour</a:t>
            </a:r>
            <a:r>
              <a:rPr lang="en-US" altLang="en-US" dirty="0"/>
              <a:t> using the State interface </a:t>
            </a:r>
          </a:p>
          <a:p>
            <a:pPr>
              <a:lnSpc>
                <a:spcPct val="90000"/>
              </a:lnSpc>
            </a:pPr>
            <a:r>
              <a:rPr lang="en-US" altLang="en-US" dirty="0"/>
              <a:t>The </a:t>
            </a:r>
            <a:r>
              <a:rPr lang="en-US" altLang="en-US" dirty="0">
                <a:solidFill>
                  <a:schemeClr val="folHlink"/>
                </a:solidFill>
              </a:rPr>
              <a:t>Context</a:t>
            </a:r>
            <a:r>
              <a:rPr lang="en-US" altLang="en-US" dirty="0"/>
              <a:t> </a:t>
            </a:r>
            <a:endParaRPr lang="en-US" altLang="en-US" sz="2400" dirty="0"/>
          </a:p>
          <a:p>
            <a:pPr lvl="1">
              <a:lnSpc>
                <a:spcPct val="90000"/>
              </a:lnSpc>
            </a:pPr>
            <a:r>
              <a:rPr lang="en-US" altLang="en-US" sz="2400" dirty="0"/>
              <a:t>Is configured with State objects</a:t>
            </a:r>
          </a:p>
          <a:p>
            <a:pPr lvl="1">
              <a:lnSpc>
                <a:spcPct val="90000"/>
              </a:lnSpc>
            </a:pPr>
            <a:r>
              <a:rPr lang="en-US" altLang="en-US" sz="2400" dirty="0"/>
              <a:t>Maintains an instance to a </a:t>
            </a:r>
            <a:r>
              <a:rPr lang="en-US" altLang="en-US" sz="2400" dirty="0" err="1"/>
              <a:t>ConcreteState</a:t>
            </a:r>
            <a:r>
              <a:rPr lang="en-US" altLang="en-US" sz="2400" dirty="0"/>
              <a:t> object that represents its current state</a:t>
            </a:r>
          </a:p>
        </p:txBody>
      </p:sp>
      <p:pic>
        <p:nvPicPr>
          <p:cNvPr id="6" name="Audio 5">
            <a:hlinkClick r:id="" action="ppaction://media"/>
            <a:extLst>
              <a:ext uri="{FF2B5EF4-FFF2-40B4-BE49-F238E27FC236}">
                <a16:creationId xmlns:a16="http://schemas.microsoft.com/office/drawing/2014/main" id="{0CCB9EDF-A812-FE70-9332-6EDFECCD66F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AF66E12-D446-66A6-A228-89368EB1DED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31</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4082">
        <p14:ripple/>
      </p:transition>
    </mc:Choice>
    <mc:Fallback xmlns="">
      <p:transition spd="slow" advTm="34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6979">
                                            <p:txEl>
                                              <p:pRg st="0" end="0"/>
                                            </p:txEl>
                                          </p:spTgt>
                                        </p:tgtEl>
                                        <p:attrNameLst>
                                          <p:attrName>style.visibility</p:attrName>
                                        </p:attrNameLst>
                                      </p:cBhvr>
                                      <p:to>
                                        <p:strVal val="visible"/>
                                      </p:to>
                                    </p:set>
                                    <p:animEffect transition="in" filter="fade">
                                      <p:cBhvr>
                                        <p:cTn id="11" dur="500"/>
                                        <p:tgtEl>
                                          <p:spTgt spid="1269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6979">
                                            <p:txEl>
                                              <p:pRg st="1" end="1"/>
                                            </p:txEl>
                                          </p:spTgt>
                                        </p:tgtEl>
                                        <p:attrNameLst>
                                          <p:attrName>style.visibility</p:attrName>
                                        </p:attrNameLst>
                                      </p:cBhvr>
                                      <p:to>
                                        <p:strVal val="visible"/>
                                      </p:to>
                                    </p:set>
                                    <p:animEffect transition="in" filter="fade">
                                      <p:cBhvr>
                                        <p:cTn id="16" dur="500"/>
                                        <p:tgtEl>
                                          <p:spTgt spid="12697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6979">
                                            <p:txEl>
                                              <p:pRg st="2" end="2"/>
                                            </p:txEl>
                                          </p:spTgt>
                                        </p:tgtEl>
                                        <p:attrNameLst>
                                          <p:attrName>style.visibility</p:attrName>
                                        </p:attrNameLst>
                                      </p:cBhvr>
                                      <p:to>
                                        <p:strVal val="visible"/>
                                      </p:to>
                                    </p:set>
                                    <p:animEffect transition="in" filter="fade">
                                      <p:cBhvr>
                                        <p:cTn id="21" dur="500"/>
                                        <p:tgtEl>
                                          <p:spTgt spid="1269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6979">
                                            <p:txEl>
                                              <p:pRg st="3" end="3"/>
                                            </p:txEl>
                                          </p:spTgt>
                                        </p:tgtEl>
                                        <p:attrNameLst>
                                          <p:attrName>style.visibility</p:attrName>
                                        </p:attrNameLst>
                                      </p:cBhvr>
                                      <p:to>
                                        <p:strVal val="visible"/>
                                      </p:to>
                                    </p:set>
                                    <p:animEffect transition="in" filter="fade">
                                      <p:cBhvr>
                                        <p:cTn id="24" dur="500"/>
                                        <p:tgtEl>
                                          <p:spTgt spid="126979">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6979">
                                            <p:txEl>
                                              <p:pRg st="4" end="4"/>
                                            </p:txEl>
                                          </p:spTgt>
                                        </p:tgtEl>
                                        <p:attrNameLst>
                                          <p:attrName>style.visibility</p:attrName>
                                        </p:attrNameLst>
                                      </p:cBhvr>
                                      <p:to>
                                        <p:strVal val="visible"/>
                                      </p:to>
                                    </p:set>
                                    <p:animEffect transition="in" filter="fade">
                                      <p:cBhvr>
                                        <p:cTn id="27" dur="500"/>
                                        <p:tgtEl>
                                          <p:spTgt spid="1269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7B6A142-43B0-4EBA-AAF6-3E926F6EF505}"/>
              </a:ext>
            </a:extLst>
          </p:cNvPr>
          <p:cNvSpPr>
            <a:spLocks noGrp="1" noChangeArrowheads="1"/>
          </p:cNvSpPr>
          <p:nvPr>
            <p:ph type="title"/>
          </p:nvPr>
        </p:nvSpPr>
        <p:spPr/>
        <p:txBody>
          <a:bodyPr/>
          <a:lstStyle/>
          <a:p>
            <a:pPr>
              <a:defRPr/>
            </a:pPr>
            <a:r>
              <a:rPr lang="en-US"/>
              <a:t>Summary</a:t>
            </a:r>
          </a:p>
        </p:txBody>
      </p:sp>
      <p:sp>
        <p:nvSpPr>
          <p:cNvPr id="130051" name="Rectangle 6">
            <a:extLst>
              <a:ext uri="{FF2B5EF4-FFF2-40B4-BE49-F238E27FC236}">
                <a16:creationId xmlns:a16="http://schemas.microsoft.com/office/drawing/2014/main" id="{F8C052DC-1437-4A38-B9B5-4791F91CAC6D}"/>
              </a:ext>
            </a:extLst>
          </p:cNvPr>
          <p:cNvSpPr>
            <a:spLocks noGrp="1" noChangeArrowheads="1"/>
          </p:cNvSpPr>
          <p:nvPr>
            <p:ph type="body" idx="1"/>
          </p:nvPr>
        </p:nvSpPr>
        <p:spPr/>
        <p:txBody>
          <a:bodyPr/>
          <a:lstStyle/>
          <a:p>
            <a:r>
              <a:rPr lang="en-US" altLang="en-US" dirty="0"/>
              <a:t>The State design pattern</a:t>
            </a:r>
          </a:p>
          <a:p>
            <a:endParaRPr lang="en-US" altLang="en-US" dirty="0"/>
          </a:p>
          <a:p>
            <a:r>
              <a:rPr lang="en-US" altLang="en-US" dirty="0"/>
              <a:t>Design Principle</a:t>
            </a:r>
          </a:p>
          <a:p>
            <a:pPr lvl="1"/>
            <a:r>
              <a:rPr lang="en-US" altLang="en-US" dirty="0"/>
              <a:t>Code to an interface, not an implementation</a:t>
            </a:r>
          </a:p>
          <a:p>
            <a:pPr marL="0" indent="0">
              <a:buNone/>
            </a:pPr>
            <a:endParaRPr lang="en-US" altLang="en-US" dirty="0"/>
          </a:p>
        </p:txBody>
      </p:sp>
      <p:graphicFrame>
        <p:nvGraphicFramePr>
          <p:cNvPr id="130052" name="Object 4">
            <a:extLst>
              <a:ext uri="{FF2B5EF4-FFF2-40B4-BE49-F238E27FC236}">
                <a16:creationId xmlns:a16="http://schemas.microsoft.com/office/drawing/2014/main" id="{21A3C58B-CDE7-4C19-8F4B-599C998F41DB}"/>
              </a:ext>
            </a:extLst>
          </p:cNvPr>
          <p:cNvGraphicFramePr>
            <a:graphicFrameLocks noGrp="1" noChangeAspect="1"/>
          </p:cNvGraphicFramePr>
          <p:nvPr>
            <p:ph idx="4294967295"/>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6" imgW="3709988" imgH="2963863" progId="MS_ClipArt_Gallery.2">
                  <p:embed/>
                </p:oleObj>
              </mc:Choice>
              <mc:Fallback>
                <p:oleObj name="Clip" r:id="rId6" imgW="3709988" imgH="2963863" progId="MS_ClipArt_Gallery.2">
                  <p:embed/>
                  <p:pic>
                    <p:nvPicPr>
                      <p:cNvPr id="130052" name="Object 4">
                        <a:extLst>
                          <a:ext uri="{FF2B5EF4-FFF2-40B4-BE49-F238E27FC236}">
                            <a16:creationId xmlns:a16="http://schemas.microsoft.com/office/drawing/2014/main" id="{21A3C58B-CDE7-4C19-8F4B-599C998F4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1AF7B0EA-4E1C-015D-C784-B3541820E38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004304" y="4718304"/>
            <a:ext cx="2057400" cy="2057400"/>
          </a:xfrm>
          <a:prstGeom prst="ellipse">
            <a:avLst/>
          </a:prstGeom>
        </p:spPr>
      </p:pic>
      <p:sp>
        <p:nvSpPr>
          <p:cNvPr id="13" name="Slide Number Placeholder 3">
            <a:extLst>
              <a:ext uri="{FF2B5EF4-FFF2-40B4-BE49-F238E27FC236}">
                <a16:creationId xmlns:a16="http://schemas.microsoft.com/office/drawing/2014/main" id="{CB8FB634-E7E3-E8C2-6B3D-A83816194CD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32</a:t>
            </a:fld>
            <a:endParaRPr lang="en-US" altLang="en-US" dirty="0"/>
          </a:p>
        </p:txBody>
      </p:sp>
    </p:spTree>
    <p:custDataLst>
      <p:tags r:id="rId1"/>
    </p:custDataLst>
    <p:extLst>
      <p:ext uri="{BB962C8B-B14F-4D97-AF65-F5344CB8AC3E}">
        <p14:creationId xmlns:p14="http://schemas.microsoft.com/office/powerpoint/2010/main" val="2186019429"/>
      </p:ext>
    </p:extLst>
  </p:cSld>
  <p:clrMapOvr>
    <a:masterClrMapping/>
  </p:clrMapOvr>
  <mc:AlternateContent xmlns:mc="http://schemas.openxmlformats.org/markup-compatibility/2006">
    <mc:Choice xmlns:p14="http://schemas.microsoft.com/office/powerpoint/2010/main" Requires="p14">
      <p:transition spd="slow" advTm="24258">
        <p14:ripple/>
      </p:transition>
    </mc:Choice>
    <mc:Fallback>
      <p:transition spd="slow" advTm="242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3465-FD4B-4837-AEA1-A12CAF075A2E}"/>
              </a:ext>
            </a:extLst>
          </p:cNvPr>
          <p:cNvSpPr>
            <a:spLocks noGrp="1"/>
          </p:cNvSpPr>
          <p:nvPr>
            <p:ph type="title"/>
          </p:nvPr>
        </p:nvSpPr>
        <p:spPr/>
        <p:txBody>
          <a:bodyPr/>
          <a:lstStyle/>
          <a:p>
            <a:pPr>
              <a:defRPr/>
            </a:pPr>
            <a:r>
              <a:rPr lang="en-US" dirty="0"/>
              <a:t>Implementation Steps</a:t>
            </a:r>
          </a:p>
        </p:txBody>
      </p:sp>
      <p:sp>
        <p:nvSpPr>
          <p:cNvPr id="75779" name="Content Placeholder 2">
            <a:extLst>
              <a:ext uri="{FF2B5EF4-FFF2-40B4-BE49-F238E27FC236}">
                <a16:creationId xmlns:a16="http://schemas.microsoft.com/office/drawing/2014/main" id="{4175BAC6-8EC1-4714-A85E-B48FFF706861}"/>
              </a:ext>
            </a:extLst>
          </p:cNvPr>
          <p:cNvSpPr>
            <a:spLocks noGrp="1"/>
          </p:cNvSpPr>
          <p:nvPr>
            <p:ph idx="1"/>
          </p:nvPr>
        </p:nvSpPr>
        <p:spPr/>
        <p:txBody>
          <a:bodyPr/>
          <a:lstStyle/>
          <a:p>
            <a:r>
              <a:rPr lang="en-US" altLang="en-US" dirty="0"/>
              <a:t>Identify states</a:t>
            </a:r>
          </a:p>
          <a:p>
            <a:pPr lvl="1"/>
            <a:r>
              <a:rPr lang="en-US" altLang="en-US" dirty="0"/>
              <a:t>Idle, </a:t>
            </a:r>
            <a:r>
              <a:rPr lang="en-US" altLang="en-US" dirty="0" err="1"/>
              <a:t>HasCoin</a:t>
            </a:r>
            <a:r>
              <a:rPr lang="en-US" altLang="en-US" dirty="0"/>
              <a:t>, </a:t>
            </a:r>
            <a:r>
              <a:rPr lang="en-US" altLang="en-US" dirty="0" err="1"/>
              <a:t>OutOfStock</a:t>
            </a:r>
            <a:endParaRPr lang="en-US" altLang="en-US" dirty="0"/>
          </a:p>
          <a:p>
            <a:r>
              <a:rPr lang="en-US" altLang="en-US" dirty="0"/>
              <a:t>Identify call triggers</a:t>
            </a:r>
          </a:p>
          <a:p>
            <a:pPr lvl="1"/>
            <a:r>
              <a:rPr lang="en-US" altLang="en-US" dirty="0" err="1"/>
              <a:t>insertCoin</a:t>
            </a:r>
            <a:r>
              <a:rPr lang="en-US" altLang="en-US" dirty="0"/>
              <a:t>, </a:t>
            </a:r>
            <a:r>
              <a:rPr lang="en-US" altLang="en-US" dirty="0" err="1"/>
              <a:t>ejectCoin</a:t>
            </a:r>
            <a:r>
              <a:rPr lang="en-US" altLang="en-US" dirty="0"/>
              <a:t>, </a:t>
            </a:r>
            <a:r>
              <a:rPr lang="en-US" altLang="en-US" dirty="0" err="1"/>
              <a:t>turnCrank</a:t>
            </a:r>
            <a:r>
              <a:rPr lang="en-US" altLang="en-US" dirty="0"/>
              <a:t>, restock</a:t>
            </a:r>
          </a:p>
          <a:p>
            <a:r>
              <a:rPr lang="en-US" altLang="en-US" dirty="0"/>
              <a:t>Identify actions</a:t>
            </a:r>
          </a:p>
          <a:p>
            <a:pPr lvl="1"/>
            <a:r>
              <a:rPr lang="en-US" altLang="en-US" dirty="0"/>
              <a:t>dispense</a:t>
            </a:r>
          </a:p>
          <a:p>
            <a:r>
              <a:rPr lang="en-US" altLang="en-US" dirty="0"/>
              <a:t>Write code!</a:t>
            </a:r>
          </a:p>
        </p:txBody>
      </p:sp>
      <p:pic>
        <p:nvPicPr>
          <p:cNvPr id="7" name="Audio 6">
            <a:hlinkClick r:id="" action="ppaction://media"/>
            <a:extLst>
              <a:ext uri="{FF2B5EF4-FFF2-40B4-BE49-F238E27FC236}">
                <a16:creationId xmlns:a16="http://schemas.microsoft.com/office/drawing/2014/main" id="{AE6B4CB7-236A-24DC-BDF8-0FDA0A70FB7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BD4F0B3-8FFF-3DED-A05D-720BD94BA46B}"/>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4</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63324">
        <p14:ripple/>
      </p:transition>
    </mc:Choice>
    <mc:Fallback xmlns="">
      <p:transition spd="slow" advTm="633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779">
                                            <p:txEl>
                                              <p:pRg st="0" end="0"/>
                                            </p:txEl>
                                          </p:spTgt>
                                        </p:tgtEl>
                                        <p:attrNameLst>
                                          <p:attrName>style.visibility</p:attrName>
                                        </p:attrNameLst>
                                      </p:cBhvr>
                                      <p:to>
                                        <p:strVal val="visible"/>
                                      </p:to>
                                    </p:set>
                                    <p:animEffect transition="in" filter="fade">
                                      <p:cBhvr>
                                        <p:cTn id="11" dur="500"/>
                                        <p:tgtEl>
                                          <p:spTgt spid="757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779">
                                            <p:txEl>
                                              <p:pRg st="1" end="1"/>
                                            </p:txEl>
                                          </p:spTgt>
                                        </p:tgtEl>
                                        <p:attrNameLst>
                                          <p:attrName>style.visibility</p:attrName>
                                        </p:attrNameLst>
                                      </p:cBhvr>
                                      <p:to>
                                        <p:strVal val="visible"/>
                                      </p:to>
                                    </p:set>
                                    <p:animEffect transition="in" filter="fade">
                                      <p:cBhvr>
                                        <p:cTn id="16" dur="500"/>
                                        <p:tgtEl>
                                          <p:spTgt spid="7577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5779">
                                            <p:txEl>
                                              <p:pRg st="2" end="2"/>
                                            </p:txEl>
                                          </p:spTgt>
                                        </p:tgtEl>
                                        <p:attrNameLst>
                                          <p:attrName>style.visibility</p:attrName>
                                        </p:attrNameLst>
                                      </p:cBhvr>
                                      <p:to>
                                        <p:strVal val="visible"/>
                                      </p:to>
                                    </p:set>
                                    <p:animEffect transition="in" filter="fade">
                                      <p:cBhvr>
                                        <p:cTn id="21" dur="500"/>
                                        <p:tgtEl>
                                          <p:spTgt spid="7577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5779">
                                            <p:txEl>
                                              <p:pRg st="3" end="3"/>
                                            </p:txEl>
                                          </p:spTgt>
                                        </p:tgtEl>
                                        <p:attrNameLst>
                                          <p:attrName>style.visibility</p:attrName>
                                        </p:attrNameLst>
                                      </p:cBhvr>
                                      <p:to>
                                        <p:strVal val="visible"/>
                                      </p:to>
                                    </p:set>
                                    <p:animEffect transition="in" filter="fade">
                                      <p:cBhvr>
                                        <p:cTn id="26" dur="500"/>
                                        <p:tgtEl>
                                          <p:spTgt spid="7577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779">
                                            <p:txEl>
                                              <p:pRg st="4" end="4"/>
                                            </p:txEl>
                                          </p:spTgt>
                                        </p:tgtEl>
                                        <p:attrNameLst>
                                          <p:attrName>style.visibility</p:attrName>
                                        </p:attrNameLst>
                                      </p:cBhvr>
                                      <p:to>
                                        <p:strVal val="visible"/>
                                      </p:to>
                                    </p:set>
                                    <p:animEffect transition="in" filter="fade">
                                      <p:cBhvr>
                                        <p:cTn id="31" dur="500"/>
                                        <p:tgtEl>
                                          <p:spTgt spid="7577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779">
                                            <p:txEl>
                                              <p:pRg st="5" end="5"/>
                                            </p:txEl>
                                          </p:spTgt>
                                        </p:tgtEl>
                                        <p:attrNameLst>
                                          <p:attrName>style.visibility</p:attrName>
                                        </p:attrNameLst>
                                      </p:cBhvr>
                                      <p:to>
                                        <p:strVal val="visible"/>
                                      </p:to>
                                    </p:set>
                                    <p:animEffect transition="in" filter="fade">
                                      <p:cBhvr>
                                        <p:cTn id="36" dur="500"/>
                                        <p:tgtEl>
                                          <p:spTgt spid="7577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5779">
                                            <p:txEl>
                                              <p:pRg st="6" end="6"/>
                                            </p:txEl>
                                          </p:spTgt>
                                        </p:tgtEl>
                                        <p:attrNameLst>
                                          <p:attrName>style.visibility</p:attrName>
                                        </p:attrNameLst>
                                      </p:cBhvr>
                                      <p:to>
                                        <p:strVal val="visible"/>
                                      </p:to>
                                    </p:set>
                                    <p:animEffect transition="in" filter="fade">
                                      <p:cBhvr>
                                        <p:cTn id="41" dur="500"/>
                                        <p:tgtEl>
                                          <p:spTgt spid="75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85AA-04D9-4902-B37D-F83ADDA0C865}"/>
              </a:ext>
            </a:extLst>
          </p:cNvPr>
          <p:cNvSpPr>
            <a:spLocks noGrp="1"/>
          </p:cNvSpPr>
          <p:nvPr>
            <p:ph type="title"/>
          </p:nvPr>
        </p:nvSpPr>
        <p:spPr/>
        <p:txBody>
          <a:bodyPr/>
          <a:lstStyle/>
          <a:p>
            <a:pPr>
              <a:defRPr/>
            </a:pPr>
            <a:r>
              <a:rPr lang="en-US" dirty="0"/>
              <a:t>1</a:t>
            </a:r>
            <a:r>
              <a:rPr lang="en-US" baseline="30000" dirty="0"/>
              <a:t>st</a:t>
            </a:r>
            <a:r>
              <a:rPr lang="en-US" dirty="0"/>
              <a:t> Implementation Attempt</a:t>
            </a:r>
          </a:p>
        </p:txBody>
      </p:sp>
      <p:sp>
        <p:nvSpPr>
          <p:cNvPr id="77828" name="Content Placeholder 2">
            <a:extLst>
              <a:ext uri="{FF2B5EF4-FFF2-40B4-BE49-F238E27FC236}">
                <a16:creationId xmlns:a16="http://schemas.microsoft.com/office/drawing/2014/main" id="{2EB448D1-F2AA-4EB4-A86C-5B20A4FB6639}"/>
              </a:ext>
            </a:extLst>
          </p:cNvPr>
          <p:cNvSpPr>
            <a:spLocks noGrp="1"/>
          </p:cNvSpPr>
          <p:nvPr>
            <p:ph idx="1"/>
          </p:nvPr>
        </p:nvSpPr>
        <p:spPr>
          <a:xfrm>
            <a:off x="665163" y="1066800"/>
            <a:ext cx="7848600" cy="5105400"/>
          </a:xfrm>
        </p:spPr>
        <p:txBody>
          <a:bodyPr/>
          <a:lstStyle/>
          <a:p>
            <a:pPr marL="0" indent="0">
              <a:buFont typeface="Wingdings" panose="05000000000000000000" pitchFamily="2" charset="2"/>
              <a:buNone/>
            </a:pPr>
            <a:r>
              <a:rPr lang="en-US" altLang="en-US" sz="2000" dirty="0">
                <a:latin typeface="Courier" pitchFamily="49" charset="0"/>
              </a:rPr>
              <a:t>class </a:t>
            </a:r>
            <a:r>
              <a:rPr lang="en-US" altLang="en-US" sz="2000" dirty="0" err="1">
                <a:latin typeface="Courier" pitchFamily="49" charset="0"/>
              </a:rPr>
              <a:t>ToyMachine</a:t>
            </a:r>
            <a:r>
              <a:rPr lang="en-US" altLang="en-US" sz="2000" dirty="0">
                <a:latin typeface="Courier" pitchFamily="49" charset="0"/>
              </a:rPr>
              <a:t> {</a:t>
            </a:r>
          </a:p>
          <a:p>
            <a:pPr marL="0" indent="0">
              <a:buFont typeface="Wingdings" panose="05000000000000000000" pitchFamily="2" charset="2"/>
              <a:buNone/>
            </a:pPr>
            <a:r>
              <a:rPr lang="en-US" altLang="en-US" sz="2000" dirty="0">
                <a:latin typeface="Courier" pitchFamily="49" charset="0"/>
              </a:rPr>
              <a:t>  const int OUT_OF_STOCK = 0;</a:t>
            </a:r>
          </a:p>
          <a:p>
            <a:pPr marL="0" indent="0">
              <a:buFont typeface="Wingdings" panose="05000000000000000000" pitchFamily="2" charset="2"/>
              <a:buNone/>
            </a:pPr>
            <a:r>
              <a:rPr lang="en-US" altLang="en-US" sz="2000" dirty="0">
                <a:latin typeface="Courier" pitchFamily="49" charset="0"/>
              </a:rPr>
              <a:t>  const int IDLE = 1;</a:t>
            </a:r>
          </a:p>
          <a:p>
            <a:pPr marL="0" indent="0">
              <a:buFont typeface="Wingdings" panose="05000000000000000000" pitchFamily="2" charset="2"/>
              <a:buNone/>
            </a:pPr>
            <a:r>
              <a:rPr lang="en-US" altLang="en-US" sz="2000" dirty="0">
                <a:latin typeface="Courier" pitchFamily="49" charset="0"/>
              </a:rPr>
              <a:t>  const int HAS_COIN = 2;</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private int state = OUT_OF_STOCK;</a:t>
            </a:r>
          </a:p>
          <a:p>
            <a:pPr marL="0" indent="0">
              <a:buFont typeface="Wingdings" panose="05000000000000000000" pitchFamily="2" charset="2"/>
              <a:buNone/>
            </a:pPr>
            <a:r>
              <a:rPr lang="en-US" altLang="en-US" sz="2000" dirty="0">
                <a:latin typeface="Courier" pitchFamily="49" charset="0"/>
              </a:rPr>
              <a:t>  private int stock = 0;</a:t>
            </a:r>
          </a:p>
          <a:p>
            <a:pPr marL="0" indent="0">
              <a:buFont typeface="Wingdings" panose="05000000000000000000" pitchFamily="2" charset="2"/>
              <a:buNone/>
            </a:pPr>
            <a:endParaRPr lang="en-US" altLang="en-US" sz="2000" dirty="0">
              <a:latin typeface="Courier" pitchFamily="49" charset="0"/>
            </a:endParaRPr>
          </a:p>
          <a:p>
            <a:pPr marL="0" indent="0">
              <a:buFont typeface="Wingdings" panose="05000000000000000000" pitchFamily="2" charset="2"/>
              <a:buNone/>
            </a:pPr>
            <a:r>
              <a:rPr lang="en-US" altLang="en-US" sz="2000" dirty="0">
                <a:latin typeface="Courier" pitchFamily="49" charset="0"/>
              </a:rPr>
              <a:t>  </a:t>
            </a:r>
            <a:r>
              <a:rPr lang="en-US" altLang="en-US" sz="2000" dirty="0">
                <a:solidFill>
                  <a:srgbClr val="0033CC"/>
                </a:solidFill>
                <a:latin typeface="Courier" pitchFamily="49" charset="0"/>
              </a:rPr>
              <a:t>// Not reflected in state machine</a:t>
            </a:r>
          </a:p>
          <a:p>
            <a:pPr marL="0" indent="0">
              <a:buFont typeface="Wingdings" panose="05000000000000000000" pitchFamily="2" charset="2"/>
              <a:buNone/>
            </a:pPr>
            <a:r>
              <a:rPr lang="en-US" altLang="en-US" sz="2000" dirty="0">
                <a:latin typeface="Courier" pitchFamily="49" charset="0"/>
              </a:rPr>
              <a:t>  public </a:t>
            </a:r>
            <a:r>
              <a:rPr lang="en-US" altLang="en-US" sz="2000" dirty="0" err="1">
                <a:latin typeface="Courier" pitchFamily="49" charset="0"/>
              </a:rPr>
              <a:t>ToyMachine</a:t>
            </a:r>
            <a:r>
              <a:rPr lang="en-US" altLang="en-US" sz="2000" dirty="0">
                <a:latin typeface="Courier" pitchFamily="49" charset="0"/>
              </a:rPr>
              <a:t>(int amount) {</a:t>
            </a:r>
          </a:p>
          <a:p>
            <a:pPr marL="0" indent="0">
              <a:buFont typeface="Wingdings" panose="05000000000000000000" pitchFamily="2" charset="2"/>
              <a:buNone/>
            </a:pPr>
            <a:r>
              <a:rPr lang="en-US" altLang="en-US" sz="2000" dirty="0">
                <a:latin typeface="Courier" pitchFamily="49" charset="0"/>
              </a:rPr>
              <a:t>    stock = amount;</a:t>
            </a:r>
          </a:p>
          <a:p>
            <a:pPr marL="0" indent="0">
              <a:buFont typeface="Wingdings" panose="05000000000000000000" pitchFamily="2" charset="2"/>
              <a:buNone/>
            </a:pPr>
            <a:r>
              <a:rPr lang="en-US" altLang="en-US" sz="2000" dirty="0">
                <a:latin typeface="Courier" pitchFamily="49" charset="0"/>
              </a:rPr>
              <a:t>    if (stock &gt; 0)</a:t>
            </a:r>
          </a:p>
          <a:p>
            <a:pPr marL="0" indent="0">
              <a:buFont typeface="Wingdings" panose="05000000000000000000" pitchFamily="2" charset="2"/>
              <a:buNone/>
            </a:pPr>
            <a:r>
              <a:rPr lang="en-US" altLang="en-US" sz="2000" dirty="0">
                <a:latin typeface="Courier" pitchFamily="49" charset="0"/>
              </a:rPr>
              <a:t>      state = IDLE;</a:t>
            </a:r>
          </a:p>
          <a:p>
            <a:pPr marL="0" indent="0">
              <a:buFont typeface="Wingdings" panose="05000000000000000000" pitchFamily="2" charset="2"/>
              <a:buNone/>
            </a:pPr>
            <a:r>
              <a:rPr lang="en-US" altLang="en-US" sz="2000" dirty="0">
                <a:latin typeface="Courier" pitchFamily="49" charset="0"/>
              </a:rPr>
              <a:t>  }</a:t>
            </a:r>
          </a:p>
        </p:txBody>
      </p:sp>
      <p:sp>
        <p:nvSpPr>
          <p:cNvPr id="4" name="Rectangle 3">
            <a:extLst>
              <a:ext uri="{FF2B5EF4-FFF2-40B4-BE49-F238E27FC236}">
                <a16:creationId xmlns:a16="http://schemas.microsoft.com/office/drawing/2014/main" id="{68C0F964-89AF-D2EC-44E8-72A4E20D01C4}"/>
              </a:ext>
            </a:extLst>
          </p:cNvPr>
          <p:cNvSpPr/>
          <p:nvPr/>
        </p:nvSpPr>
        <p:spPr bwMode="auto">
          <a:xfrm>
            <a:off x="990600" y="1447800"/>
            <a:ext cx="4191000" cy="1143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A76313EA-7D54-A351-44DA-2464B3D022AF}"/>
              </a:ext>
            </a:extLst>
          </p:cNvPr>
          <p:cNvSpPr/>
          <p:nvPr/>
        </p:nvSpPr>
        <p:spPr bwMode="auto">
          <a:xfrm>
            <a:off x="990600" y="2905899"/>
            <a:ext cx="5257800"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BEFDB75-057C-CBC5-03C3-7AA902472CE2}"/>
              </a:ext>
            </a:extLst>
          </p:cNvPr>
          <p:cNvSpPr/>
          <p:nvPr/>
        </p:nvSpPr>
        <p:spPr bwMode="auto">
          <a:xfrm>
            <a:off x="980303" y="3286899"/>
            <a:ext cx="3439297" cy="3810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19E2BCA-693A-08FA-BAB8-E657672B07CD}"/>
              </a:ext>
            </a:extLst>
          </p:cNvPr>
          <p:cNvSpPr/>
          <p:nvPr/>
        </p:nvSpPr>
        <p:spPr bwMode="auto">
          <a:xfrm>
            <a:off x="980303" y="4348548"/>
            <a:ext cx="4963297" cy="1823651"/>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10" name="Audio 9">
            <a:hlinkClick r:id="" action="ppaction://media"/>
            <a:extLst>
              <a:ext uri="{FF2B5EF4-FFF2-40B4-BE49-F238E27FC236}">
                <a16:creationId xmlns:a16="http://schemas.microsoft.com/office/drawing/2014/main" id="{1D888F7A-08F6-60DC-C83A-8519A36D9E1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50D7FB4C-1D3A-0723-1371-A442DF985817}"/>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5</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82234">
        <p14:ripple/>
      </p:transition>
    </mc:Choice>
    <mc:Fallback xmlns="">
      <p:transition spd="slow" advTm="822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67E7-77C6-4603-AB34-9AD7D7CF7CD5}"/>
              </a:ext>
            </a:extLst>
          </p:cNvPr>
          <p:cNvSpPr>
            <a:spLocks noGrp="1"/>
          </p:cNvSpPr>
          <p:nvPr>
            <p:ph type="title"/>
          </p:nvPr>
        </p:nvSpPr>
        <p:spPr/>
        <p:txBody>
          <a:bodyPr/>
          <a:lstStyle/>
          <a:p>
            <a:pPr>
              <a:defRPr/>
            </a:pPr>
            <a:r>
              <a:rPr lang="en-US" dirty="0" err="1"/>
              <a:t>insertCoin</a:t>
            </a:r>
            <a:r>
              <a:rPr lang="en-US" dirty="0"/>
              <a:t>()</a:t>
            </a:r>
          </a:p>
        </p:txBody>
      </p:sp>
      <p:sp>
        <p:nvSpPr>
          <p:cNvPr id="79876" name="Content Placeholder 2">
            <a:extLst>
              <a:ext uri="{FF2B5EF4-FFF2-40B4-BE49-F238E27FC236}">
                <a16:creationId xmlns:a16="http://schemas.microsoft.com/office/drawing/2014/main" id="{8C228527-325D-4BBF-B431-1F9631F04C04}"/>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insertCoin()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insert coin, </a:t>
            </a:r>
          </a:p>
          <a:p>
            <a:pPr marL="0" indent="0">
              <a:buFont typeface="Wingdings" panose="05000000000000000000" pitchFamily="2" charset="2"/>
              <a:buNone/>
            </a:pPr>
            <a:r>
              <a:rPr lang="en-US" altLang="en-US" sz="2000">
                <a:solidFill>
                  <a:srgbClr val="00B050"/>
                </a:solidFill>
                <a:latin typeface="Courier" pitchFamily="49" charset="0"/>
              </a:rPr>
              <a:t>      machine is out of stock!</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inserted a coin.</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state = HAS_COIN;</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else if (state == HAS_COIN)</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insert another </a:t>
            </a:r>
          </a:p>
          <a:p>
            <a:pPr marL="0" indent="0">
              <a:buFont typeface="Wingdings" panose="05000000000000000000" pitchFamily="2" charset="2"/>
              <a:buNone/>
            </a:pPr>
            <a:r>
              <a:rPr lang="en-US" altLang="en-US" sz="2000">
                <a:solidFill>
                  <a:srgbClr val="00B050"/>
                </a:solidFill>
                <a:latin typeface="Courier" pitchFamily="49" charset="0"/>
              </a:rPr>
              <a:t>      coin!</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sp>
        <p:nvSpPr>
          <p:cNvPr id="4" name="Rectangle 3">
            <a:extLst>
              <a:ext uri="{FF2B5EF4-FFF2-40B4-BE49-F238E27FC236}">
                <a16:creationId xmlns:a16="http://schemas.microsoft.com/office/drawing/2014/main" id="{FA793299-F2B0-A2D9-49A4-12502DFA2C80}"/>
              </a:ext>
            </a:extLst>
          </p:cNvPr>
          <p:cNvSpPr/>
          <p:nvPr/>
        </p:nvSpPr>
        <p:spPr bwMode="auto">
          <a:xfrm>
            <a:off x="914400" y="1447800"/>
            <a:ext cx="6705600" cy="10668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5" name="Rectangle 4">
            <a:extLst>
              <a:ext uri="{FF2B5EF4-FFF2-40B4-BE49-F238E27FC236}">
                <a16:creationId xmlns:a16="http://schemas.microsoft.com/office/drawing/2014/main" id="{D90D7EF5-9136-C6CA-5C78-2D22D80A898C}"/>
              </a:ext>
            </a:extLst>
          </p:cNvPr>
          <p:cNvSpPr/>
          <p:nvPr/>
        </p:nvSpPr>
        <p:spPr bwMode="auto">
          <a:xfrm>
            <a:off x="914400" y="2531076"/>
            <a:ext cx="6934200" cy="143132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A5134459-331C-3D39-DDF2-4BC9422F5C44}"/>
              </a:ext>
            </a:extLst>
          </p:cNvPr>
          <p:cNvSpPr/>
          <p:nvPr/>
        </p:nvSpPr>
        <p:spPr bwMode="auto">
          <a:xfrm>
            <a:off x="914400" y="3978876"/>
            <a:ext cx="7086600" cy="112652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9" name="Audio 8">
            <a:hlinkClick r:id="" action="ppaction://media"/>
            <a:extLst>
              <a:ext uri="{FF2B5EF4-FFF2-40B4-BE49-F238E27FC236}">
                <a16:creationId xmlns:a16="http://schemas.microsoft.com/office/drawing/2014/main" id="{87F1DAC4-87A9-D145-4DD5-53316FBDB66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48C9C0FB-CE39-45E3-C5A3-D55FDA377D7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6</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39395">
        <p14:ripple/>
      </p:transition>
    </mc:Choice>
    <mc:Fallback xmlns="">
      <p:transition spd="slow" advTm="39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C073-703B-4931-B5B7-760858B46F5A}"/>
              </a:ext>
            </a:extLst>
          </p:cNvPr>
          <p:cNvSpPr>
            <a:spLocks noGrp="1"/>
          </p:cNvSpPr>
          <p:nvPr>
            <p:ph type="title"/>
          </p:nvPr>
        </p:nvSpPr>
        <p:spPr/>
        <p:txBody>
          <a:bodyPr/>
          <a:lstStyle/>
          <a:p>
            <a:pPr>
              <a:defRPr/>
            </a:pPr>
            <a:r>
              <a:rPr lang="en-US" dirty="0" err="1"/>
              <a:t>ejectCoin</a:t>
            </a:r>
            <a:r>
              <a:rPr lang="en-US" dirty="0"/>
              <a:t>()</a:t>
            </a:r>
          </a:p>
        </p:txBody>
      </p:sp>
      <p:sp>
        <p:nvSpPr>
          <p:cNvPr id="81924" name="Content Placeholder 2">
            <a:extLst>
              <a:ext uri="{FF2B5EF4-FFF2-40B4-BE49-F238E27FC236}">
                <a16:creationId xmlns:a16="http://schemas.microsoft.com/office/drawing/2014/main" id="{BEB1A403-DDE7-451C-A61C-79C1476FC094}"/>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ejectCoin()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eject your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Console.WriteLine( “</a:t>
            </a:r>
            <a:r>
              <a:rPr lang="en-US" altLang="en-US" sz="2000">
                <a:solidFill>
                  <a:srgbClr val="00B050"/>
                </a:solidFill>
                <a:latin typeface="Courier" pitchFamily="49" charset="0"/>
              </a:rPr>
              <a:t>You can’t eject coin, </a:t>
            </a:r>
          </a:p>
          <a:p>
            <a:pPr marL="0" indent="0">
              <a:buFont typeface="Wingdings" panose="05000000000000000000" pitchFamily="2" charset="2"/>
              <a:buNone/>
            </a:pPr>
            <a:r>
              <a:rPr lang="en-US" altLang="en-US" sz="2000">
                <a:solidFill>
                  <a:srgbClr val="00B050"/>
                </a:solidFill>
                <a:latin typeface="Courier" pitchFamily="49" charset="0"/>
              </a:rPr>
              <a:t>      you haven’t inserted one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Coin returned.</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state = IDLE;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pic>
        <p:nvPicPr>
          <p:cNvPr id="6" name="Audio 5">
            <a:hlinkClick r:id="" action="ppaction://media"/>
            <a:extLst>
              <a:ext uri="{FF2B5EF4-FFF2-40B4-BE49-F238E27FC236}">
                <a16:creationId xmlns:a16="http://schemas.microsoft.com/office/drawing/2014/main" id="{929F644B-3B70-1B40-D9EE-8D1280E687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B69B013D-61E8-32E5-6218-71D6DDEB7FC0}"/>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7</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4570">
        <p14:ripple/>
      </p:transition>
    </mc:Choice>
    <mc:Fallback xmlns="">
      <p:transition spd="slow" advTm="45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20C9-9E02-4C31-91F5-60308349E6BA}"/>
              </a:ext>
            </a:extLst>
          </p:cNvPr>
          <p:cNvSpPr>
            <a:spLocks noGrp="1"/>
          </p:cNvSpPr>
          <p:nvPr>
            <p:ph type="title"/>
          </p:nvPr>
        </p:nvSpPr>
        <p:spPr/>
        <p:txBody>
          <a:bodyPr/>
          <a:lstStyle/>
          <a:p>
            <a:pPr>
              <a:defRPr/>
            </a:pPr>
            <a:r>
              <a:rPr lang="en-US" dirty="0" err="1"/>
              <a:t>turnCrank</a:t>
            </a:r>
            <a:r>
              <a:rPr lang="en-US" dirty="0"/>
              <a:t>()</a:t>
            </a:r>
          </a:p>
        </p:txBody>
      </p:sp>
      <p:sp>
        <p:nvSpPr>
          <p:cNvPr id="83972" name="Content Placeholder 2">
            <a:extLst>
              <a:ext uri="{FF2B5EF4-FFF2-40B4-BE49-F238E27FC236}">
                <a16:creationId xmlns:a16="http://schemas.microsoft.com/office/drawing/2014/main" id="{D968780C-DB44-46D4-88E2-EF37D0333DD3}"/>
              </a:ext>
            </a:extLst>
          </p:cNvPr>
          <p:cNvSpPr>
            <a:spLocks noGrp="1"/>
          </p:cNvSpPr>
          <p:nvPr>
            <p:ph idx="1"/>
          </p:nvPr>
        </p:nvSpPr>
        <p:spPr>
          <a:xfrm>
            <a:off x="665163" y="990600"/>
            <a:ext cx="7848600" cy="5257800"/>
          </a:xfrm>
        </p:spPr>
        <p:txBody>
          <a:bodyPr/>
          <a:lstStyle/>
          <a:p>
            <a:pPr marL="0" indent="0">
              <a:buFont typeface="Wingdings" panose="05000000000000000000" pitchFamily="2" charset="2"/>
              <a:buNone/>
            </a:pPr>
            <a:r>
              <a:rPr lang="en-US" altLang="en-US" sz="2000">
                <a:latin typeface="Courier" pitchFamily="49" charset="0"/>
              </a:rPr>
              <a:t>public void turnCrank() {</a:t>
            </a:r>
          </a:p>
          <a:p>
            <a:pPr marL="0" indent="0">
              <a:buFont typeface="Wingdings" panose="05000000000000000000" pitchFamily="2" charset="2"/>
              <a:buNone/>
            </a:pPr>
            <a:r>
              <a:rPr lang="en-US" altLang="en-US" sz="2000">
                <a:latin typeface="Courier" pitchFamily="49" charset="0"/>
              </a:rPr>
              <a:t>  if (state == OUT_OF_STOCK)</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the machine is empty.</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turn the crank, </a:t>
            </a:r>
          </a:p>
          <a:p>
            <a:pPr marL="0" indent="0">
              <a:buFont typeface="Wingdings" panose="05000000000000000000" pitchFamily="2" charset="2"/>
              <a:buNone/>
            </a:pPr>
            <a:r>
              <a:rPr lang="en-US" altLang="en-US" sz="2000">
                <a:solidFill>
                  <a:srgbClr val="00B050"/>
                </a:solidFill>
                <a:latin typeface="Courier" pitchFamily="49" charset="0"/>
              </a:rPr>
              <a:t>      you haven’t inserted a coin yet!</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dispense(); </a:t>
            </a:r>
            <a:r>
              <a:rPr lang="en-US" altLang="en-US" sz="2000">
                <a:solidFill>
                  <a:srgbClr val="0033CC"/>
                </a:solidFill>
                <a:latin typeface="Courier" pitchFamily="49" charset="0"/>
              </a:rPr>
              <a:t>// reduces stock by one</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Toy dispensed. Enjoy!</a:t>
            </a: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if (stock &gt; 0) state = IDLE;</a:t>
            </a:r>
          </a:p>
          <a:p>
            <a:pPr marL="0" indent="0">
              <a:buFont typeface="Wingdings" panose="05000000000000000000" pitchFamily="2" charset="2"/>
              <a:buNone/>
            </a:pPr>
            <a:r>
              <a:rPr lang="en-US" altLang="en-US" sz="2000">
                <a:latin typeface="Courier" pitchFamily="49" charset="0"/>
              </a:rPr>
              <a:t>    else state = OUT_OF_STOCK;</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sp>
        <p:nvSpPr>
          <p:cNvPr id="4" name="Rectangle 3">
            <a:extLst>
              <a:ext uri="{FF2B5EF4-FFF2-40B4-BE49-F238E27FC236}">
                <a16:creationId xmlns:a16="http://schemas.microsoft.com/office/drawing/2014/main" id="{59E828CD-2C28-434E-4790-46389F5DB2D5}"/>
              </a:ext>
            </a:extLst>
          </p:cNvPr>
          <p:cNvSpPr/>
          <p:nvPr/>
        </p:nvSpPr>
        <p:spPr bwMode="auto">
          <a:xfrm>
            <a:off x="914400" y="3596846"/>
            <a:ext cx="7086600" cy="211815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Verdana" pitchFamily="34" charset="0"/>
            </a:endParaRPr>
          </a:p>
        </p:txBody>
      </p:sp>
      <p:pic>
        <p:nvPicPr>
          <p:cNvPr id="7" name="Audio 6">
            <a:hlinkClick r:id="" action="ppaction://media"/>
            <a:extLst>
              <a:ext uri="{FF2B5EF4-FFF2-40B4-BE49-F238E27FC236}">
                <a16:creationId xmlns:a16="http://schemas.microsoft.com/office/drawing/2014/main" id="{27883125-EAB6-9421-3FF8-5CE1214256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3FA44344-8B5A-54DE-CA9B-4C9D02D9A5A1}"/>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8</a:t>
            </a:fld>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advTm="26519">
        <p14:ripple/>
      </p:transition>
    </mc:Choice>
    <mc:Fallback xmlns="">
      <p:transition spd="slow" advTm="26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D314-9BED-46A0-AD6F-B95E6D90024C}"/>
              </a:ext>
            </a:extLst>
          </p:cNvPr>
          <p:cNvSpPr>
            <a:spLocks noGrp="1"/>
          </p:cNvSpPr>
          <p:nvPr>
            <p:ph type="title"/>
          </p:nvPr>
        </p:nvSpPr>
        <p:spPr/>
        <p:txBody>
          <a:bodyPr/>
          <a:lstStyle/>
          <a:p>
            <a:pPr>
              <a:defRPr/>
            </a:pPr>
            <a:r>
              <a:rPr lang="en-US" dirty="0"/>
              <a:t>restock(amount)</a:t>
            </a:r>
          </a:p>
        </p:txBody>
      </p:sp>
      <p:sp>
        <p:nvSpPr>
          <p:cNvPr id="86020" name="Content Placeholder 2">
            <a:extLst>
              <a:ext uri="{FF2B5EF4-FFF2-40B4-BE49-F238E27FC236}">
                <a16:creationId xmlns:a16="http://schemas.microsoft.com/office/drawing/2014/main" id="{CC71D312-95BA-4E78-93FB-20553673117F}"/>
              </a:ext>
            </a:extLst>
          </p:cNvPr>
          <p:cNvSpPr>
            <a:spLocks noGrp="1"/>
          </p:cNvSpPr>
          <p:nvPr>
            <p:ph idx="1"/>
          </p:nvPr>
        </p:nvSpPr>
        <p:spPr>
          <a:xfrm>
            <a:off x="665163" y="1066800"/>
            <a:ext cx="7848600" cy="4648200"/>
          </a:xfrm>
        </p:spPr>
        <p:txBody>
          <a:bodyPr/>
          <a:lstStyle/>
          <a:p>
            <a:pPr marL="0" indent="0">
              <a:buFont typeface="Wingdings" panose="05000000000000000000" pitchFamily="2" charset="2"/>
              <a:buNone/>
            </a:pPr>
            <a:r>
              <a:rPr lang="en-US" altLang="en-US" sz="2000">
                <a:latin typeface="Courier" pitchFamily="49" charset="0"/>
              </a:rPr>
              <a:t>public void restock(int amount) {</a:t>
            </a:r>
          </a:p>
          <a:p>
            <a:pPr marL="0" indent="0">
              <a:buFont typeface="Wingdings" panose="05000000000000000000" pitchFamily="2" charset="2"/>
              <a:buNone/>
            </a:pPr>
            <a:r>
              <a:rPr lang="en-US" altLang="en-US" sz="2000">
                <a:latin typeface="Courier" pitchFamily="49" charset="0"/>
              </a:rPr>
              <a:t>  if (state == OUT_OF_STOCK) {</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if (stock &gt; 0) state = IDLE;</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  else if (state == IDLE)</a:t>
            </a:r>
          </a:p>
          <a:p>
            <a:pPr marL="0" indent="0">
              <a:buFont typeface="Wingdings" panose="05000000000000000000" pitchFamily="2" charset="2"/>
              <a:buNone/>
            </a:pPr>
            <a:r>
              <a:rPr lang="en-US" altLang="en-US" sz="2000">
                <a:latin typeface="Courier" pitchFamily="49" charset="0"/>
              </a:rPr>
              <a:t>    stock += amount;</a:t>
            </a:r>
          </a:p>
          <a:p>
            <a:pPr marL="0" indent="0">
              <a:buFont typeface="Wingdings" panose="05000000000000000000" pitchFamily="2" charset="2"/>
              <a:buNone/>
            </a:pPr>
            <a:r>
              <a:rPr lang="en-US" altLang="en-US" sz="2000">
                <a:latin typeface="Courier" pitchFamily="49" charset="0"/>
              </a:rPr>
              <a:t>  else if (state == HAS_COIN) {</a:t>
            </a:r>
          </a:p>
          <a:p>
            <a:pPr marL="0" indent="0">
              <a:buFont typeface="Wingdings" panose="05000000000000000000" pitchFamily="2" charset="2"/>
              <a:buNone/>
            </a:pPr>
            <a:r>
              <a:rPr lang="en-US" altLang="en-US" sz="2000">
                <a:latin typeface="Courier" pitchFamily="49" charset="0"/>
              </a:rPr>
              <a:t>    Console.WriteLine(“</a:t>
            </a:r>
            <a:r>
              <a:rPr lang="en-US" altLang="en-US" sz="2000">
                <a:solidFill>
                  <a:srgbClr val="00B050"/>
                </a:solidFill>
                <a:latin typeface="Courier" pitchFamily="49" charset="0"/>
              </a:rPr>
              <a:t>You can’t restock while a </a:t>
            </a:r>
          </a:p>
          <a:p>
            <a:pPr marL="0" indent="0">
              <a:buFont typeface="Wingdings" panose="05000000000000000000" pitchFamily="2" charset="2"/>
              <a:buNone/>
            </a:pPr>
            <a:r>
              <a:rPr lang="en-US" altLang="en-US" sz="2000">
                <a:solidFill>
                  <a:srgbClr val="00B050"/>
                </a:solidFill>
                <a:latin typeface="Courier" pitchFamily="49" charset="0"/>
              </a:rPr>
              <a:t>      customer is buying a toy!</a:t>
            </a: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a:p>
            <a:pPr marL="0" indent="0">
              <a:buFont typeface="Wingdings" panose="05000000000000000000" pitchFamily="2" charset="2"/>
              <a:buNone/>
            </a:pPr>
            <a:r>
              <a:rPr lang="en-US" altLang="en-US" sz="2000">
                <a:latin typeface="Courier" pitchFamily="49" charset="0"/>
              </a:rPr>
              <a:t>}</a:t>
            </a:r>
          </a:p>
          <a:p>
            <a:pPr marL="0" indent="0">
              <a:buFont typeface="Wingdings" panose="05000000000000000000" pitchFamily="2" charset="2"/>
              <a:buNone/>
            </a:pPr>
            <a:r>
              <a:rPr lang="en-US" altLang="en-US" sz="2000">
                <a:latin typeface="Courier" pitchFamily="49" charset="0"/>
              </a:rPr>
              <a:t>    </a:t>
            </a:r>
          </a:p>
        </p:txBody>
      </p:sp>
      <p:pic>
        <p:nvPicPr>
          <p:cNvPr id="6" name="Audio 5">
            <a:hlinkClick r:id="" action="ppaction://media"/>
            <a:extLst>
              <a:ext uri="{FF2B5EF4-FFF2-40B4-BE49-F238E27FC236}">
                <a16:creationId xmlns:a16="http://schemas.microsoft.com/office/drawing/2014/main" id="{9FF2BC25-C8EA-3331-3249-C075CFAA2E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
        <p:nvSpPr>
          <p:cNvPr id="3" name="Slide Number Placeholder 3">
            <a:extLst>
              <a:ext uri="{FF2B5EF4-FFF2-40B4-BE49-F238E27FC236}">
                <a16:creationId xmlns:a16="http://schemas.microsoft.com/office/drawing/2014/main" id="{70467924-D471-1BA3-1A05-00A4371F5F0F}"/>
              </a:ext>
            </a:extLst>
          </p:cNvPr>
          <p:cNvSpPr txBox="1">
            <a:spLocks/>
          </p:cNvSpPr>
          <p:nvPr/>
        </p:nvSpPr>
        <p:spPr bwMode="auto">
          <a:xfrm>
            <a:off x="4419600" y="64008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GB"/>
            </a:defPPr>
            <a:lvl1pPr algn="r" rtl="0" eaLnBrk="0" fontAlgn="base" hangingPunct="0">
              <a:spcBef>
                <a:spcPct val="50000"/>
              </a:spcBef>
              <a:spcAft>
                <a:spcPct val="0"/>
              </a:spcAft>
              <a:defRPr sz="12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a:lstStyle>
          <a:p>
            <a:r>
              <a:rPr lang="en-US"/>
              <a:t>  Lecture </a:t>
            </a:r>
            <a:r>
              <a:rPr lang="en-US">
                <a:solidFill>
                  <a:srgbClr val="FF0000"/>
                </a:solidFill>
              </a:rPr>
              <a:t>3.1</a:t>
            </a:r>
            <a:br>
              <a:rPr lang="en-US"/>
            </a:br>
            <a:r>
              <a:rPr lang="en-US"/>
              <a:t> Slide </a:t>
            </a:r>
            <a:fld id="{803521B1-C47D-419A-A2D9-CDB6F0CDBCDB}" type="slidenum">
              <a:rPr lang="en-US" smtClean="0"/>
              <a:pPr/>
              <a:t>9</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advTm="27672">
        <p14:ripple/>
      </p:transition>
    </mc:Choice>
    <mc:Fallback xmlns="">
      <p:transition spd="slow" advTm="276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1|4.4|11.6|3.3|5.1|4.2|5.2|5.5|9.5|5.9"/>
</p:tagLst>
</file>

<file path=ppt/tags/tag10.xml><?xml version="1.0" encoding="utf-8"?>
<p:tagLst xmlns:a="http://schemas.openxmlformats.org/drawingml/2006/main" xmlns:r="http://schemas.openxmlformats.org/officeDocument/2006/relationships" xmlns:p="http://schemas.openxmlformats.org/presentationml/2006/main">
  <p:tag name="TIMING" val="|8.8|13.1"/>
</p:tagLst>
</file>

<file path=ppt/tags/tag11.xml><?xml version="1.0" encoding="utf-8"?>
<p:tagLst xmlns:a="http://schemas.openxmlformats.org/drawingml/2006/main" xmlns:r="http://schemas.openxmlformats.org/officeDocument/2006/relationships" xmlns:p="http://schemas.openxmlformats.org/presentationml/2006/main">
  <p:tag name="TIMING" val="|2.8"/>
</p:tagLst>
</file>

<file path=ppt/tags/tag12.xml><?xml version="1.0" encoding="utf-8"?>
<p:tagLst xmlns:a="http://schemas.openxmlformats.org/drawingml/2006/main" xmlns:r="http://schemas.openxmlformats.org/officeDocument/2006/relationships" xmlns:p="http://schemas.openxmlformats.org/presentationml/2006/main">
  <p:tag name="TIMING" val="|10.9"/>
</p:tagLst>
</file>

<file path=ppt/tags/tag13.xml><?xml version="1.0" encoding="utf-8"?>
<p:tagLst xmlns:a="http://schemas.openxmlformats.org/drawingml/2006/main" xmlns:r="http://schemas.openxmlformats.org/officeDocument/2006/relationships" xmlns:p="http://schemas.openxmlformats.org/presentationml/2006/main">
  <p:tag name="TIMING" val="|11.8"/>
</p:tagLst>
</file>

<file path=ppt/tags/tag14.xml><?xml version="1.0" encoding="utf-8"?>
<p:tagLst xmlns:a="http://schemas.openxmlformats.org/drawingml/2006/main" xmlns:r="http://schemas.openxmlformats.org/officeDocument/2006/relationships" xmlns:p="http://schemas.openxmlformats.org/presentationml/2006/main">
  <p:tag name="TIMING" val="|7.4"/>
</p:tagLst>
</file>

<file path=ppt/tags/tag15.xml><?xml version="1.0" encoding="utf-8"?>
<p:tagLst xmlns:a="http://schemas.openxmlformats.org/drawingml/2006/main" xmlns:r="http://schemas.openxmlformats.org/officeDocument/2006/relationships" xmlns:p="http://schemas.openxmlformats.org/presentationml/2006/main">
  <p:tag name="TIMING" val="|37.4"/>
</p:tagLst>
</file>

<file path=ppt/tags/tag16.xml><?xml version="1.0" encoding="utf-8"?>
<p:tagLst xmlns:a="http://schemas.openxmlformats.org/drawingml/2006/main" xmlns:r="http://schemas.openxmlformats.org/officeDocument/2006/relationships" xmlns:p="http://schemas.openxmlformats.org/presentationml/2006/main">
  <p:tag name="TIMING" val="|25.9"/>
</p:tagLst>
</file>

<file path=ppt/tags/tag17.xml><?xml version="1.0" encoding="utf-8"?>
<p:tagLst xmlns:a="http://schemas.openxmlformats.org/drawingml/2006/main" xmlns:r="http://schemas.openxmlformats.org/officeDocument/2006/relationships" xmlns:p="http://schemas.openxmlformats.org/presentationml/2006/main">
  <p:tag name="TIMING" val="|10.9"/>
</p:tagLst>
</file>

<file path=ppt/tags/tag18.xml><?xml version="1.0" encoding="utf-8"?>
<p:tagLst xmlns:a="http://schemas.openxmlformats.org/drawingml/2006/main" xmlns:r="http://schemas.openxmlformats.org/officeDocument/2006/relationships" xmlns:p="http://schemas.openxmlformats.org/presentationml/2006/main">
  <p:tag name="TIMING" val="|2.9|13.1|8"/>
</p:tagLst>
</file>

<file path=ppt/tags/tag19.xml><?xml version="1.0" encoding="utf-8"?>
<p:tagLst xmlns:a="http://schemas.openxmlformats.org/drawingml/2006/main" xmlns:r="http://schemas.openxmlformats.org/officeDocument/2006/relationships" xmlns:p="http://schemas.openxmlformats.org/presentationml/2006/main">
  <p:tag name="TIMING" val="|20.8"/>
</p:tagLst>
</file>

<file path=ppt/tags/tag2.xml><?xml version="1.0" encoding="utf-8"?>
<p:tagLst xmlns:a="http://schemas.openxmlformats.org/drawingml/2006/main" xmlns:r="http://schemas.openxmlformats.org/officeDocument/2006/relationships" xmlns:p="http://schemas.openxmlformats.org/presentationml/2006/main">
  <p:tag name="TIMING" val="|11.5|5.4|14.3|5.9|6.9|8|7.9"/>
</p:tagLst>
</file>

<file path=ppt/tags/tag3.xml><?xml version="1.0" encoding="utf-8"?>
<p:tagLst xmlns:a="http://schemas.openxmlformats.org/drawingml/2006/main" xmlns:r="http://schemas.openxmlformats.org/officeDocument/2006/relationships" xmlns:p="http://schemas.openxmlformats.org/presentationml/2006/main">
  <p:tag name="TIMING" val="|33.1|11.7|13.7|6.3"/>
</p:tagLst>
</file>

<file path=ppt/tags/tag4.xml><?xml version="1.0" encoding="utf-8"?>
<p:tagLst xmlns:a="http://schemas.openxmlformats.org/drawingml/2006/main" xmlns:r="http://schemas.openxmlformats.org/officeDocument/2006/relationships" xmlns:p="http://schemas.openxmlformats.org/presentationml/2006/main">
  <p:tag name="TIMING" val="|25.2|4.4|4.6"/>
</p:tagLst>
</file>

<file path=ppt/tags/tag5.xml><?xml version="1.0" encoding="utf-8"?>
<p:tagLst xmlns:a="http://schemas.openxmlformats.org/drawingml/2006/main" xmlns:r="http://schemas.openxmlformats.org/officeDocument/2006/relationships" xmlns:p="http://schemas.openxmlformats.org/presentationml/2006/main">
  <p:tag name="TIMING" val="|13"/>
</p:tagLst>
</file>

<file path=ppt/tags/tag6.xml><?xml version="1.0" encoding="utf-8"?>
<p:tagLst xmlns:a="http://schemas.openxmlformats.org/drawingml/2006/main" xmlns:r="http://schemas.openxmlformats.org/officeDocument/2006/relationships" xmlns:p="http://schemas.openxmlformats.org/presentationml/2006/main">
  <p:tag name="TIMING" val="|22.9"/>
</p:tagLst>
</file>

<file path=ppt/tags/tag7.xml><?xml version="1.0" encoding="utf-8"?>
<p:tagLst xmlns:a="http://schemas.openxmlformats.org/drawingml/2006/main" xmlns:r="http://schemas.openxmlformats.org/officeDocument/2006/relationships" xmlns:p="http://schemas.openxmlformats.org/presentationml/2006/main">
  <p:tag name="TIMING" val="|18.7|8.9|6.9|6.6"/>
</p:tagLst>
</file>

<file path=ppt/tags/tag8.xml><?xml version="1.0" encoding="utf-8"?>
<p:tagLst xmlns:a="http://schemas.openxmlformats.org/drawingml/2006/main" xmlns:r="http://schemas.openxmlformats.org/officeDocument/2006/relationships" xmlns:p="http://schemas.openxmlformats.org/presentationml/2006/main">
  <p:tag name="TIMING" val="|13.2|7|7.7|6.5|6.6|12.9|22.9|9.4"/>
</p:tagLst>
</file>

<file path=ppt/tags/tag9.xml><?xml version="1.0" encoding="utf-8"?>
<p:tagLst xmlns:a="http://schemas.openxmlformats.org/drawingml/2006/main" xmlns:r="http://schemas.openxmlformats.org/officeDocument/2006/relationships" xmlns:p="http://schemas.openxmlformats.org/presentationml/2006/main">
  <p:tag name="TIMING" val="|7|15.2|18"/>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10901</TotalTime>
  <Words>5380</Words>
  <Application>Microsoft Office PowerPoint</Application>
  <PresentationFormat>On-screen Show (4:3)</PresentationFormat>
  <Paragraphs>412</Paragraphs>
  <Slides>32</Slides>
  <Notes>32</Notes>
  <HiddenSlides>0</HiddenSlides>
  <MMClips>32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Courier</vt:lpstr>
      <vt:lpstr>Arial</vt:lpstr>
      <vt:lpstr>Arial Narrow</vt:lpstr>
      <vt:lpstr>Calibri</vt:lpstr>
      <vt:lpstr>Courier New</vt:lpstr>
      <vt:lpstr>Tahoma</vt:lpstr>
      <vt:lpstr>Verdana</vt:lpstr>
      <vt:lpstr>Wingdings</vt:lpstr>
      <vt:lpstr>Contport</vt:lpstr>
      <vt:lpstr>Clip</vt:lpstr>
      <vt:lpstr>PowerPoint Presentation</vt:lpstr>
      <vt:lpstr>Example Problem – Toy Dispenser</vt:lpstr>
      <vt:lpstr>State Machine</vt:lpstr>
      <vt:lpstr>Implementation Steps</vt:lpstr>
      <vt:lpstr>1st Implementation Attempt</vt:lpstr>
      <vt:lpstr>insertCoin()</vt:lpstr>
      <vt:lpstr>ejectCoin()</vt:lpstr>
      <vt:lpstr>turnCrank()</vt:lpstr>
      <vt:lpstr>restock(amount)</vt:lpstr>
      <vt:lpstr>New Requirement (as usual…)</vt:lpstr>
      <vt:lpstr>New State Machine</vt:lpstr>
      <vt:lpstr>What Changes?</vt:lpstr>
      <vt:lpstr>Issues with Current Implementation</vt:lpstr>
      <vt:lpstr>Let’s Apply a Design Principle</vt:lpstr>
      <vt:lpstr>A Better Solution…</vt:lpstr>
      <vt:lpstr>TMState Interface</vt:lpstr>
      <vt:lpstr>IdleState Class</vt:lpstr>
      <vt:lpstr>IdleState Class</vt:lpstr>
      <vt:lpstr>New ToyMachine Class</vt:lpstr>
      <vt:lpstr>New ToyMachine Class</vt:lpstr>
      <vt:lpstr>New ToyMachine Class</vt:lpstr>
      <vt:lpstr>Now to Add the Winner State…</vt:lpstr>
      <vt:lpstr>New State Machine</vt:lpstr>
      <vt:lpstr>Changes to IdleState Class</vt:lpstr>
      <vt:lpstr>WinnerState Class</vt:lpstr>
      <vt:lpstr>WinnerState Class</vt:lpstr>
      <vt:lpstr>PowerPoint Presentation</vt:lpstr>
      <vt:lpstr>Definition</vt:lpstr>
      <vt:lpstr>Applicability</vt:lpstr>
      <vt:lpstr>The State Pattern</vt:lpstr>
      <vt:lpstr>Key Participants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Wee Chong OON (NP)</cp:lastModifiedBy>
  <cp:revision>484</cp:revision>
  <cp:lastPrinted>2019-12-30T04:13:07Z</cp:lastPrinted>
  <dcterms:created xsi:type="dcterms:W3CDTF">1995-05-28T16:29:18Z</dcterms:created>
  <dcterms:modified xsi:type="dcterms:W3CDTF">2024-09-30T02:48:48Z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2023-12-01T03:22:12Z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464bd684-1456-4ac2-9c33-dcf3e5061c98</vt:lpwstr>
  </property>
  <property fmtid="{D5CDD505-2E9C-101B-9397-08002B2CF9AE}" pid="8" name="MSIP_Label_30286cb9-b49f-4646-87a5-340028348160_ContentBits">
    <vt:lpwstr>1</vt:lpwstr>
  </property>
</Properties>
</file>